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2" r:id="rId1"/>
  </p:sldMasterIdLst>
  <p:notesMasterIdLst>
    <p:notesMasterId r:id="rId28"/>
  </p:notesMasterIdLst>
  <p:sldIdLst>
    <p:sldId id="328" r:id="rId2"/>
    <p:sldId id="329" r:id="rId3"/>
    <p:sldId id="389" r:id="rId4"/>
    <p:sldId id="388" r:id="rId5"/>
    <p:sldId id="397" r:id="rId6"/>
    <p:sldId id="337" r:id="rId7"/>
    <p:sldId id="331" r:id="rId8"/>
    <p:sldId id="381" r:id="rId9"/>
    <p:sldId id="384" r:id="rId10"/>
    <p:sldId id="385" r:id="rId11"/>
    <p:sldId id="386" r:id="rId12"/>
    <p:sldId id="390" r:id="rId13"/>
    <p:sldId id="391" r:id="rId14"/>
    <p:sldId id="395" r:id="rId15"/>
    <p:sldId id="396" r:id="rId16"/>
    <p:sldId id="382" r:id="rId17"/>
    <p:sldId id="399" r:id="rId18"/>
    <p:sldId id="383" r:id="rId19"/>
    <p:sldId id="394" r:id="rId20"/>
    <p:sldId id="400" r:id="rId21"/>
    <p:sldId id="401" r:id="rId22"/>
    <p:sldId id="403" r:id="rId23"/>
    <p:sldId id="393" r:id="rId24"/>
    <p:sldId id="387" r:id="rId25"/>
    <p:sldId id="398" r:id="rId26"/>
    <p:sldId id="402" r:id="rId2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60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60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60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60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60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60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60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60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60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6">
          <p15:clr>
            <a:srgbClr val="A4A3A4"/>
          </p15:clr>
        </p15:guide>
        <p15:guide id="2" pos="198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CC6666"/>
    <a:srgbClr val="99CC62"/>
    <a:srgbClr val="99CC67"/>
    <a:srgbClr val="67DDE3"/>
    <a:srgbClr val="6CDAE3"/>
    <a:srgbClr val="68D0E3"/>
    <a:srgbClr val="FBB7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450" y="58"/>
      </p:cViewPr>
      <p:guideLst>
        <p:guide orient="horz" pos="2046"/>
        <p:guide pos="1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4" Type="http://schemas.openxmlformats.org/officeDocument/2006/relationships/image" Target="../media/image1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>
            <a:extLst>
              <a:ext uri="{FF2B5EF4-FFF2-40B4-BE49-F238E27FC236}">
                <a16:creationId xmlns:a16="http://schemas.microsoft.com/office/drawing/2014/main" id="{097A33F4-3261-462B-936E-945D0E5B250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0227" name="Rectangle 3">
            <a:extLst>
              <a:ext uri="{FF2B5EF4-FFF2-40B4-BE49-F238E27FC236}">
                <a16:creationId xmlns:a16="http://schemas.microsoft.com/office/drawing/2014/main" id="{5867AEAF-C8C4-49E8-AB9C-6578D7C1FB0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4543130A-D580-49B4-B0C4-3E18CAD80598}"/>
              </a:ext>
            </a:extLst>
          </p:cNvPr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0229" name="Rectangle 5">
            <a:extLst>
              <a:ext uri="{FF2B5EF4-FFF2-40B4-BE49-F238E27FC236}">
                <a16:creationId xmlns:a16="http://schemas.microsoft.com/office/drawing/2014/main" id="{5D51FB31-94FE-4DD8-A5B5-DB9951E3636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0230" name="Rectangle 6">
            <a:extLst>
              <a:ext uri="{FF2B5EF4-FFF2-40B4-BE49-F238E27FC236}">
                <a16:creationId xmlns:a16="http://schemas.microsoft.com/office/drawing/2014/main" id="{9B3E52BF-7ECD-4497-BDD2-E1EB554F811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0231" name="Rectangle 7">
            <a:extLst>
              <a:ext uri="{FF2B5EF4-FFF2-40B4-BE49-F238E27FC236}">
                <a16:creationId xmlns:a16="http://schemas.microsoft.com/office/drawing/2014/main" id="{DA7119F1-1EE6-4511-A254-C9D8357904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329F48D2-4A24-4AA5-B3CA-D0920EDE8B0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5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5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5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5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5" charset="0"/>
        <a:ea typeface="ＭＳ Ｐゴシック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B8482694-473E-4DE8-804A-76273DC024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D2523AF-5C97-4C15-9F55-80C7AFF0C044}" type="slidenum">
              <a:rPr lang="en-US" altLang="zh-CN" sz="1200"/>
              <a:pPr/>
              <a:t>1</a:t>
            </a:fld>
            <a:endParaRPr lang="en-US" altLang="zh-CN" sz="120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0FA2EBE9-AA6F-49A5-844B-36CDC114B3E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B1500BC0-4C30-48B0-9B94-D254B7E561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375807A1-3B0B-4B29-AF40-F8716775E4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9AABF402-092B-4F52-B22A-C5532EC89D72}" type="slidenum">
              <a:rPr lang="en-US" altLang="zh-CN" sz="1200"/>
              <a:pPr/>
              <a:t>17</a:t>
            </a:fld>
            <a:endParaRPr lang="en-US" altLang="zh-CN" sz="1200"/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6A742256-3261-4DE6-A944-A1788C46856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49B1E980-73C3-46DD-BB54-D607FB092D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b="1">
                <a:latin typeface="Times New Roman" panose="02020603050405020304" pitchFamily="18" charset="0"/>
              </a:rPr>
              <a:t>Chapter 5, Summary 1, pg 80   </a:t>
            </a:r>
            <a:r>
              <a:rPr lang="en-US" altLang="zh-CN">
                <a:latin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AE20559B-49C5-4854-A0AF-D3B57F8384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16DC476-F7CD-47CB-861A-E9DEEFEEF4B0}" type="slidenum">
              <a:rPr lang="en-US" altLang="zh-CN" sz="1200"/>
              <a:pPr/>
              <a:t>18</a:t>
            </a:fld>
            <a:endParaRPr lang="en-US" altLang="zh-CN" sz="1200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7D7F2CD5-1BDC-4A44-8606-CA7A8CAC7BA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CC73631F-7421-4DD3-88D8-179589CF07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5D2C135E-5D58-4810-9833-E44A6E52C0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F6CF6189-9C22-4814-A4AF-7AB938DE75E2}" type="slidenum">
              <a:rPr lang="en-US" altLang="zh-CN" sz="1200"/>
              <a:pPr/>
              <a:t>20</a:t>
            </a:fld>
            <a:endParaRPr lang="en-US" altLang="zh-CN" sz="1200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7971B3DC-456B-4CBE-8053-40E888AB2DA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C00D58E0-F6AB-466F-BC98-752138AC18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b="1">
                <a:latin typeface="Times New Roman" panose="02020603050405020304" pitchFamily="18" charset="0"/>
              </a:rPr>
              <a:t>Chapter 5, Figure 5.27   </a:t>
            </a:r>
            <a:r>
              <a:rPr lang="en-US" altLang="zh-CN">
                <a:latin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DE2F0FF6-49AD-4CE7-A53C-AC8C998331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029CE658-94FE-4069-90D4-B6781A8CDAB8}" type="slidenum">
              <a:rPr lang="en-US" altLang="zh-CN" sz="1200"/>
              <a:pPr/>
              <a:t>24</a:t>
            </a:fld>
            <a:endParaRPr lang="en-US" altLang="zh-CN" sz="1200"/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DE1EA7F5-D3E9-4189-9B06-17C0B97992E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5D6E3785-B344-47F7-9867-133959C275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9BDACD76-9C95-4901-89A7-CCE4C98EBF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4184D35-A8DB-4922-91CE-BD4D4E9E4B28}" type="slidenum">
              <a:rPr lang="en-US" altLang="zh-CN" sz="1200"/>
              <a:pPr/>
              <a:t>2</a:t>
            </a:fld>
            <a:endParaRPr lang="en-US" altLang="zh-CN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2BF0A406-9B15-472A-9C8E-7F5E0FE4BBB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EF53174A-4D8F-450F-A717-6F5112CC93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E68897A7-7B3B-4D3F-A409-AE6819D4CA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C03A292-7A8D-4EB0-9E70-EF289F73186D}" type="slidenum">
              <a:rPr lang="en-US" altLang="zh-CN" sz="1200"/>
              <a:pPr/>
              <a:t>6</a:t>
            </a:fld>
            <a:endParaRPr lang="en-US" altLang="zh-CN" sz="1200"/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FEDAC0B5-E925-414A-991A-D3816A54A42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282F4D93-C05E-45B6-9C0D-5420DE22AD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345E479A-ADE0-4DBF-B315-6B9A7BC222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27B8BFB-E2C8-4490-AA91-45E99AC5DADC}" type="slidenum">
              <a:rPr lang="en-US" altLang="zh-CN" sz="1200"/>
              <a:pPr/>
              <a:t>7</a:t>
            </a:fld>
            <a:endParaRPr lang="en-US" altLang="zh-CN" sz="120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1BB00A3A-D7C8-45F3-9D76-DEFF61EF98D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3B870447-EFF0-45B1-8933-FFF7C1C377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AF7F8926-C6C8-460B-A119-BC59DC5780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0AD47A9F-221F-45B0-B837-C24DD6ADFDD1}" type="slidenum">
              <a:rPr lang="en-US" altLang="zh-CN" sz="1200"/>
              <a:pPr/>
              <a:t>8</a:t>
            </a:fld>
            <a:endParaRPr lang="en-US" altLang="zh-CN" sz="12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CA7039A9-DD5F-4478-9A25-354B2222614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2804FDAF-CB9A-4EBC-B07C-4CDF098091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EC855A3E-1DD4-49AF-A885-C4E211C365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C184C84D-FF84-48DA-97EA-111C63DA2867}" type="slidenum">
              <a:rPr lang="en-US" altLang="zh-CN" sz="1200"/>
              <a:pPr/>
              <a:t>9</a:t>
            </a:fld>
            <a:endParaRPr lang="en-US" altLang="zh-CN" sz="1200"/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27329F28-7B0E-4D6A-9F32-88AD5B40888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8403B91F-BA6F-47E2-80D6-E2E2DA007D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>
            <a:extLst>
              <a:ext uri="{FF2B5EF4-FFF2-40B4-BE49-F238E27FC236}">
                <a16:creationId xmlns:a16="http://schemas.microsoft.com/office/drawing/2014/main" id="{F4A6F062-1F91-4804-975C-18AB5E8927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0B74D8B-31D9-4553-8A1C-8602E5E10FE0}" type="slidenum">
              <a:rPr lang="en-US" altLang="zh-CN" sz="1200"/>
              <a:pPr/>
              <a:t>10</a:t>
            </a:fld>
            <a:endParaRPr lang="en-US" altLang="zh-CN" sz="1200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EE7D3692-95C4-4CA7-A70A-FAE5393FE6E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6DAEB98D-A28D-4CD6-8C1B-6B5492EFB8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>
            <a:extLst>
              <a:ext uri="{FF2B5EF4-FFF2-40B4-BE49-F238E27FC236}">
                <a16:creationId xmlns:a16="http://schemas.microsoft.com/office/drawing/2014/main" id="{385C28C4-BF07-4D5C-8D8E-54C37DD561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B8668E5-2F5D-49C1-BD4B-A768E2AD7B1C}" type="slidenum">
              <a:rPr lang="en-US" altLang="zh-CN" sz="1200"/>
              <a:pPr/>
              <a:t>11</a:t>
            </a:fld>
            <a:endParaRPr lang="en-US" altLang="zh-CN" sz="1200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409F886B-0ECB-4D26-912E-E0AECDB8AAA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50689487-BD99-4424-910A-518F2DC2DD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DCC6820B-D15C-4A44-8D91-829D58FCD8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42772D4-C0A9-42BC-928D-962DC8459CD1}" type="slidenum">
              <a:rPr lang="en-US" altLang="zh-CN" sz="1200"/>
              <a:pPr/>
              <a:t>16</a:t>
            </a:fld>
            <a:endParaRPr lang="en-US" altLang="zh-CN" sz="1200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8369CB0C-74FB-4DC8-8321-C19D510AC69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BE5EBC81-4C2E-4460-B4ED-3E7B3048B4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C5B9B5C-055C-447C-8882-5D295D3C8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rgbClr val="143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id="{12687E35-AB5E-41A6-B947-EF53E6B9E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125" y="44450"/>
            <a:ext cx="8001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6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37931725" indent="-37474525">
              <a:defRPr sz="6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>
              <a:defRPr sz="6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>
              <a:defRPr sz="6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>
              <a:defRPr sz="6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2800" b="1">
                <a:solidFill>
                  <a:schemeClr val="bg1"/>
                </a:solidFill>
                <a:latin typeface="Arial" pitchFamily="34" charset="0"/>
              </a:rPr>
              <a:t>Chapter </a:t>
            </a:r>
            <a:r>
              <a:rPr lang="en-US" altLang="zh-TW" sz="2800" b="1">
                <a:solidFill>
                  <a:schemeClr val="bg1"/>
                </a:solidFill>
                <a:latin typeface="Arial" pitchFamily="34" charset="0"/>
                <a:ea typeface="PMingLiU" pitchFamily="18" charset="-120"/>
              </a:rPr>
              <a:t>5</a:t>
            </a:r>
            <a:r>
              <a:rPr lang="en-US" sz="2800" b="1">
                <a:solidFill>
                  <a:schemeClr val="bg1"/>
                </a:solidFill>
                <a:latin typeface="Arial" pitchFamily="34" charset="0"/>
                <a:ea typeface="PMingLiU" pitchFamily="18" charset="-120"/>
              </a:rPr>
              <a:t> Lecture</a:t>
            </a:r>
          </a:p>
        </p:txBody>
      </p:sp>
      <p:sp>
        <p:nvSpPr>
          <p:cNvPr id="6" name="Text Box 10">
            <a:extLst>
              <a:ext uri="{FF2B5EF4-FFF2-40B4-BE49-F238E27FC236}">
                <a16:creationId xmlns:a16="http://schemas.microsoft.com/office/drawing/2014/main" id="{4EC8208D-053A-42E6-8510-4D8FFA44A0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3400" y="881063"/>
            <a:ext cx="8372475" cy="1281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tabLst>
                <a:tab pos="2001838" algn="l"/>
              </a:tabLst>
              <a:defRPr sz="6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37931725" indent="-37474525">
              <a:tabLst>
                <a:tab pos="2001838" algn="l"/>
              </a:tabLst>
              <a:defRPr sz="6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>
              <a:tabLst>
                <a:tab pos="2001838" algn="l"/>
              </a:tabLst>
              <a:defRPr sz="6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>
              <a:tabLst>
                <a:tab pos="2001838" algn="l"/>
              </a:tabLst>
              <a:defRPr sz="6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>
              <a:tabLst>
                <a:tab pos="2001838" algn="l"/>
              </a:tabLst>
              <a:defRPr sz="6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2001838" algn="l"/>
              </a:tabLst>
              <a:defRPr sz="6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2001838" algn="l"/>
              </a:tabLst>
              <a:defRPr sz="6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01838" algn="l"/>
              </a:tabLst>
              <a:defRPr sz="6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2001838" algn="l"/>
              </a:tabLst>
              <a:defRPr sz="6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sz="3600" b="1">
                <a:latin typeface="Arial" pitchFamily="34" charset="0"/>
              </a:rPr>
              <a:t>Essential University Physics</a:t>
            </a:r>
          </a:p>
          <a:p>
            <a:pPr algn="r">
              <a:defRPr/>
            </a:pPr>
            <a:r>
              <a:rPr lang="en-US" sz="2400">
                <a:latin typeface="Arial" pitchFamily="34" charset="0"/>
              </a:rPr>
              <a:t>	Richard Wolfson</a:t>
            </a:r>
          </a:p>
          <a:p>
            <a:pPr algn="r" eaLnBrk="1" hangingPunct="1">
              <a:defRPr/>
            </a:pPr>
            <a:r>
              <a:rPr lang="en-US" altLang="zh-TW" sz="1800">
                <a:latin typeface="Arial" pitchFamily="34" charset="0"/>
                <a:ea typeface="PMingLiU" pitchFamily="18" charset="-120"/>
              </a:rPr>
              <a:t>	2</a:t>
            </a:r>
            <a:r>
              <a:rPr lang="en-US" altLang="zh-TW" sz="1800" baseline="30000">
                <a:latin typeface="Arial" pitchFamily="34" charset="0"/>
                <a:ea typeface="PMingLiU" pitchFamily="18" charset="-120"/>
              </a:rPr>
              <a:t>nd</a:t>
            </a:r>
            <a:r>
              <a:rPr lang="en-US" altLang="zh-TW" sz="1800">
                <a:latin typeface="Arial" pitchFamily="34" charset="0"/>
                <a:ea typeface="PMingLiU" pitchFamily="18" charset="-120"/>
              </a:rPr>
              <a:t> Edition</a:t>
            </a:r>
          </a:p>
        </p:txBody>
      </p:sp>
      <p:sp>
        <p:nvSpPr>
          <p:cNvPr id="7" name="Text Box 12">
            <a:extLst>
              <a:ext uri="{FF2B5EF4-FFF2-40B4-BE49-F238E27FC236}">
                <a16:creationId xmlns:a16="http://schemas.microsoft.com/office/drawing/2014/main" id="{5A98967C-655F-4569-9D36-C7D3E1E9CB1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59763" y="6583363"/>
            <a:ext cx="88423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zh-TW" sz="1200">
                <a:latin typeface="Arial" panose="020B0604020202020204" pitchFamily="34" charset="0"/>
                <a:ea typeface="PMingLiU" panose="02020500000000000000" pitchFamily="18" charset="-120"/>
              </a:rPr>
              <a:t>Slide 5-</a:t>
            </a:r>
            <a:fld id="{5F42ED0C-641C-4A5D-8C82-CBC7CF174942}" type="slidenum">
              <a:rPr lang="en-US" altLang="zh-CN" sz="1200" smtClean="0">
                <a:latin typeface="Arial" panose="020B0604020202020204" pitchFamily="34" charset="0"/>
                <a:ea typeface="PMingLiU" panose="02020500000000000000" pitchFamily="18" charset="-120"/>
              </a:rPr>
              <a:pPr>
                <a:defRPr/>
              </a:pPr>
              <a:t>‹#›</a:t>
            </a:fld>
            <a:endParaRPr lang="en-US" altLang="zh-CN" sz="12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432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65125" y="3124200"/>
            <a:ext cx="7772400" cy="641350"/>
          </a:xfrm>
          <a:noFill/>
        </p:spPr>
        <p:txBody>
          <a:bodyPr lIns="91440"/>
          <a:lstStyle>
            <a:lvl1pPr>
              <a:defRPr sz="3600">
                <a:solidFill>
                  <a:schemeClr val="tx1"/>
                </a:solidFill>
                <a:latin typeface="Verdana" pitchFamily="-105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32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65125" y="3811588"/>
            <a:ext cx="6400800" cy="396875"/>
          </a:xfrm>
        </p:spPr>
        <p:txBody>
          <a:bodyPr/>
          <a:lstStyle>
            <a:lvl1pPr marL="0" indent="0">
              <a:buFontTx/>
              <a:buNone/>
              <a:defRPr sz="2000"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80273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445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3124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3124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2110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E86798D-644D-4696-809B-CA9AD267F74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019CBB7-B376-45DB-A3C6-3D23A1D78D4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D3274D70-95C3-4C70-BEBB-7E7C81CB9E0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90364C04-48DD-4720-9EEC-F87C8EE915A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42635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5819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3121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1141413"/>
            <a:ext cx="4038600" cy="1982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56125" y="1141413"/>
            <a:ext cx="4038600" cy="1982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5778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4375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587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567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4822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8008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A720AE95-E0ED-40E2-89F5-2E773874B3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579438"/>
          </a:xfrm>
          <a:prstGeom prst="rect">
            <a:avLst/>
          </a:prstGeom>
          <a:solidFill>
            <a:srgbClr val="143C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ED4BAB9-359F-41D9-829A-4519071CDE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1141413"/>
            <a:ext cx="8229600" cy="198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431111" name="Text Box 7">
            <a:extLst>
              <a:ext uri="{FF2B5EF4-FFF2-40B4-BE49-F238E27FC236}">
                <a16:creationId xmlns:a16="http://schemas.microsoft.com/office/drawing/2014/main" id="{B31D0656-B6AC-4103-AD4D-CDFEE2752C4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59763" y="6583363"/>
            <a:ext cx="88423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zh-TW" sz="1200">
                <a:latin typeface="Arial" panose="020B0604020202020204" pitchFamily="34" charset="0"/>
                <a:ea typeface="PMingLiU" panose="02020500000000000000" pitchFamily="18" charset="-120"/>
              </a:rPr>
              <a:t>Slide 5-</a:t>
            </a:r>
            <a:fld id="{4F3D082D-78CB-479B-A5E5-8CD0D3EDFDA8}" type="slidenum">
              <a:rPr lang="en-US" altLang="zh-CN" sz="1200" smtClean="0">
                <a:latin typeface="Arial" panose="020B0604020202020204" pitchFamily="34" charset="0"/>
                <a:ea typeface="PMingLiU" panose="02020500000000000000" pitchFamily="18" charset="-120"/>
              </a:rPr>
              <a:pPr>
                <a:defRPr/>
              </a:pPr>
              <a:t>‹#›</a:t>
            </a:fld>
            <a:endParaRPr lang="en-US" altLang="zh-CN" sz="12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60" r:id="rId12"/>
  </p:sldLayoutIdLst>
  <p:txStyles>
    <p:titleStyle>
      <a:lvl1pPr algn="l" rtl="0" eaLnBrk="0" fontAlgn="base" hangingPunct="0">
        <a:spcBef>
          <a:spcPct val="5000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50000"/>
        </a:spcBef>
        <a:spcAft>
          <a:spcPct val="0"/>
        </a:spcAft>
        <a:defRPr sz="3200" b="1">
          <a:solidFill>
            <a:schemeClr val="bg1"/>
          </a:solidFill>
          <a:latin typeface="Arial" pitchFamily="-105" charset="0"/>
          <a:ea typeface="Times New Roman" pitchFamily="-105" charset="0"/>
          <a:cs typeface="Times New Roman" pitchFamily="-105" charset="0"/>
        </a:defRPr>
      </a:lvl2pPr>
      <a:lvl3pPr algn="l" rtl="0" eaLnBrk="0" fontAlgn="base" hangingPunct="0">
        <a:spcBef>
          <a:spcPct val="50000"/>
        </a:spcBef>
        <a:spcAft>
          <a:spcPct val="0"/>
        </a:spcAft>
        <a:defRPr sz="3200" b="1">
          <a:solidFill>
            <a:schemeClr val="bg1"/>
          </a:solidFill>
          <a:latin typeface="Arial" pitchFamily="-105" charset="0"/>
          <a:ea typeface="Times New Roman" pitchFamily="-105" charset="0"/>
          <a:cs typeface="Times New Roman" pitchFamily="-105" charset="0"/>
        </a:defRPr>
      </a:lvl3pPr>
      <a:lvl4pPr algn="l" rtl="0" eaLnBrk="0" fontAlgn="base" hangingPunct="0">
        <a:spcBef>
          <a:spcPct val="50000"/>
        </a:spcBef>
        <a:spcAft>
          <a:spcPct val="0"/>
        </a:spcAft>
        <a:defRPr sz="3200" b="1">
          <a:solidFill>
            <a:schemeClr val="bg1"/>
          </a:solidFill>
          <a:latin typeface="Arial" pitchFamily="-105" charset="0"/>
          <a:ea typeface="Times New Roman" pitchFamily="-105" charset="0"/>
          <a:cs typeface="Times New Roman" pitchFamily="-105" charset="0"/>
        </a:defRPr>
      </a:lvl4pPr>
      <a:lvl5pPr algn="l" rtl="0" eaLnBrk="0" fontAlgn="base" hangingPunct="0">
        <a:spcBef>
          <a:spcPct val="50000"/>
        </a:spcBef>
        <a:spcAft>
          <a:spcPct val="0"/>
        </a:spcAft>
        <a:defRPr sz="3200" b="1">
          <a:solidFill>
            <a:schemeClr val="bg1"/>
          </a:solidFill>
          <a:latin typeface="Arial" pitchFamily="-105" charset="0"/>
          <a:ea typeface="Times New Roman" pitchFamily="-105" charset="0"/>
          <a:cs typeface="Times New Roman" pitchFamily="-105" charset="0"/>
        </a:defRPr>
      </a:lvl5pPr>
      <a:lvl6pPr marL="457200" algn="l" rtl="0" fontAlgn="base">
        <a:spcBef>
          <a:spcPct val="50000"/>
        </a:spcBef>
        <a:spcAft>
          <a:spcPct val="0"/>
        </a:spcAft>
        <a:defRPr sz="3200" b="1">
          <a:solidFill>
            <a:schemeClr val="bg1"/>
          </a:solidFill>
          <a:latin typeface="Arial" pitchFamily="-105" charset="0"/>
          <a:ea typeface="Times New Roman" pitchFamily="-105" charset="0"/>
          <a:cs typeface="Times New Roman" pitchFamily="-105" charset="0"/>
        </a:defRPr>
      </a:lvl6pPr>
      <a:lvl7pPr marL="914400" algn="l" rtl="0" fontAlgn="base">
        <a:spcBef>
          <a:spcPct val="50000"/>
        </a:spcBef>
        <a:spcAft>
          <a:spcPct val="0"/>
        </a:spcAft>
        <a:defRPr sz="3200" b="1">
          <a:solidFill>
            <a:schemeClr val="bg1"/>
          </a:solidFill>
          <a:latin typeface="Arial" pitchFamily="-105" charset="0"/>
          <a:ea typeface="Times New Roman" pitchFamily="-105" charset="0"/>
          <a:cs typeface="Times New Roman" pitchFamily="-105" charset="0"/>
        </a:defRPr>
      </a:lvl7pPr>
      <a:lvl8pPr marL="1371600" algn="l" rtl="0" fontAlgn="base">
        <a:spcBef>
          <a:spcPct val="50000"/>
        </a:spcBef>
        <a:spcAft>
          <a:spcPct val="0"/>
        </a:spcAft>
        <a:defRPr sz="3200" b="1">
          <a:solidFill>
            <a:schemeClr val="bg1"/>
          </a:solidFill>
          <a:latin typeface="Arial" pitchFamily="-105" charset="0"/>
          <a:ea typeface="Times New Roman" pitchFamily="-105" charset="0"/>
          <a:cs typeface="Times New Roman" pitchFamily="-105" charset="0"/>
        </a:defRPr>
      </a:lvl8pPr>
      <a:lvl9pPr marL="1828800" algn="l" rtl="0" fontAlgn="base">
        <a:spcBef>
          <a:spcPct val="50000"/>
        </a:spcBef>
        <a:spcAft>
          <a:spcPct val="0"/>
        </a:spcAft>
        <a:defRPr sz="3200" b="1">
          <a:solidFill>
            <a:schemeClr val="bg1"/>
          </a:solidFill>
          <a:latin typeface="Arial" pitchFamily="-105" charset="0"/>
          <a:ea typeface="Times New Roman" pitchFamily="-105" charset="0"/>
          <a:cs typeface="Times New Roman" pitchFamily="-10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ＭＳ Ｐゴシック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ＭＳ Ｐゴシック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ＭＳ Ｐゴシック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ＭＳ Ｐゴシック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pitchFamily="-10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pitchFamily="-10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pitchFamily="-10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pitchFamily="-10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3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25.wmf"/><Relationship Id="rId10" Type="http://schemas.openxmlformats.org/officeDocument/2006/relationships/image" Target="../media/image24.jpeg"/><Relationship Id="rId4" Type="http://schemas.openxmlformats.org/officeDocument/2006/relationships/oleObject" Target="../embeddings/oleObject15.bin"/><Relationship Id="rId9" Type="http://schemas.openxmlformats.org/officeDocument/2006/relationships/image" Target="../media/image27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33.wmf"/><Relationship Id="rId10" Type="http://schemas.openxmlformats.org/officeDocument/2006/relationships/image" Target="../media/image36.jpeg"/><Relationship Id="rId4" Type="http://schemas.openxmlformats.org/officeDocument/2006/relationships/oleObject" Target="../embeddings/oleObject18.bin"/><Relationship Id="rId9" Type="http://schemas.openxmlformats.org/officeDocument/2006/relationships/image" Target="../media/image35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39.wmf"/><Relationship Id="rId4" Type="http://schemas.openxmlformats.org/officeDocument/2006/relationships/oleObject" Target="../embeddings/oleObject21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jpe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jpeg"/><Relationship Id="rId5" Type="http://schemas.openxmlformats.org/officeDocument/2006/relationships/image" Target="../media/image5.wmf"/><Relationship Id="rId4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9.wmf"/><Relationship Id="rId12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12.jpeg"/><Relationship Id="rId5" Type="http://schemas.openxmlformats.org/officeDocument/2006/relationships/image" Target="../media/image8.wmf"/><Relationship Id="rId10" Type="http://schemas.openxmlformats.org/officeDocument/2006/relationships/image" Target="../media/image11.jpeg"/><Relationship Id="rId4" Type="http://schemas.openxmlformats.org/officeDocument/2006/relationships/oleObject" Target="../embeddings/oleObject5.bin"/><Relationship Id="rId9" Type="http://schemas.openxmlformats.org/officeDocument/2006/relationships/image" Target="../media/image10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19.jpe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5.wmf"/><Relationship Id="rId12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17.wmf"/><Relationship Id="rId5" Type="http://schemas.openxmlformats.org/officeDocument/2006/relationships/image" Target="../media/image14.w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16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1.jpeg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57EB79CC-8AEE-4096-B09C-A0582FA34AB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143C83"/>
                </a:solidFill>
              </a14:hiddenFill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latin typeface="Verdana" panose="020B0604030504040204" pitchFamily="34" charset="0"/>
                <a:ea typeface="SimSun" panose="02010600030101010101" pitchFamily="2" charset="-122"/>
              </a:rPr>
              <a:t>Using Newton’s Laws</a:t>
            </a:r>
          </a:p>
        </p:txBody>
      </p:sp>
      <p:sp>
        <p:nvSpPr>
          <p:cNvPr id="5123" name="Rectangle 9">
            <a:extLst>
              <a:ext uri="{FF2B5EF4-FFF2-40B4-BE49-F238E27FC236}">
                <a16:creationId xmlns:a16="http://schemas.microsoft.com/office/drawing/2014/main" id="{18ED72B1-5DD0-4CFB-B129-FCF9D0468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5" y="5100638"/>
            <a:ext cx="1282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zh-CN" sz="2400">
              <a:solidFill>
                <a:srgbClr val="99333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CFCF8FE3-D427-4C73-9792-8DA968DEFD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8288" y="79375"/>
            <a:ext cx="8685212" cy="579438"/>
          </a:xfrm>
        </p:spPr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Loop-the-Loop!</a:t>
            </a:r>
          </a:p>
        </p:txBody>
      </p:sp>
      <p:sp>
        <p:nvSpPr>
          <p:cNvPr id="20483" name="Rectangle 4">
            <a:extLst>
              <a:ext uri="{FF2B5EF4-FFF2-40B4-BE49-F238E27FC236}">
                <a16:creationId xmlns:a16="http://schemas.microsoft.com/office/drawing/2014/main" id="{471C51FD-0026-4D37-A7D9-1A16D8733E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0013" y="696913"/>
            <a:ext cx="8759825" cy="3838575"/>
          </a:xfrm>
          <a:noFill/>
        </p:spPr>
        <p:txBody>
          <a:bodyPr anchor="ctr"/>
          <a:lstStyle/>
          <a:p>
            <a:pPr eaLnBrk="1" hangingPunct="1"/>
            <a:r>
              <a:rPr lang="en-US" altLang="zh-TW" sz="2400">
                <a:ea typeface="PMingLiU" pitchFamily="18" charset="-120"/>
              </a:rPr>
              <a:t>At the top of the loop,</a:t>
            </a:r>
            <a:r>
              <a:rPr lang="en-US" altLang="zh-CN" sz="2400"/>
              <a:t> both forces are downward:</a:t>
            </a:r>
            <a:endParaRPr lang="en-US" altLang="zh-TW" sz="2400">
              <a:ea typeface="PMingLiU" pitchFamily="18" charset="-120"/>
            </a:endParaRPr>
          </a:p>
          <a:p>
            <a:pPr eaLnBrk="1" hangingPunct="1"/>
            <a:endParaRPr lang="en-US" altLang="zh-TW" sz="1600">
              <a:ea typeface="PMingLiU" pitchFamily="18" charset="-120"/>
            </a:endParaRPr>
          </a:p>
          <a:p>
            <a:pPr eaLnBrk="1" hangingPunct="1"/>
            <a:endParaRPr lang="en-US" altLang="zh-TW" sz="1600">
              <a:ea typeface="PMingLiU" pitchFamily="18" charset="-120"/>
            </a:endParaRPr>
          </a:p>
          <a:p>
            <a:pPr eaLnBrk="1" hangingPunct="1"/>
            <a:endParaRPr lang="en-US" altLang="zh-TW" sz="1000">
              <a:ea typeface="PMingLiU" pitchFamily="18" charset="-120"/>
            </a:endParaRPr>
          </a:p>
          <a:p>
            <a:pPr lvl="1" eaLnBrk="1" hangingPunct="1"/>
            <a:r>
              <a:rPr lang="en-US" altLang="zh-TW" sz="2200">
                <a:ea typeface="PMingLiU" pitchFamily="18" charset="-120"/>
              </a:rPr>
              <a:t>Solving for </a:t>
            </a:r>
            <a:r>
              <a:rPr lang="en-US" altLang="zh-TW" sz="2200" i="1">
                <a:ea typeface="PMingLiU" pitchFamily="18" charset="-120"/>
              </a:rPr>
              <a:t>v</a:t>
            </a:r>
            <a:r>
              <a:rPr lang="en-US" altLang="zh-TW" sz="2200">
                <a:ea typeface="PMingLiU" pitchFamily="18" charset="-120"/>
              </a:rPr>
              <a:t>, we obtain </a:t>
            </a:r>
          </a:p>
          <a:p>
            <a:pPr lvl="1" eaLnBrk="1" hangingPunct="1"/>
            <a:r>
              <a:rPr lang="en-US" altLang="zh-CN" sz="2200"/>
              <a:t>For the car to stay in contact with the track, the normal force must be greater than zero.</a:t>
            </a:r>
          </a:p>
          <a:p>
            <a:pPr lvl="1" eaLnBrk="1" hangingPunct="1"/>
            <a:r>
              <a:rPr lang="en-US" altLang="zh-CN" sz="2200"/>
              <a:t>So the minimum speed is the speed that let the normal force get arbitrarily close to zero at the top of the loop.</a:t>
            </a:r>
          </a:p>
          <a:p>
            <a:pPr lvl="1" eaLnBrk="1" hangingPunct="1"/>
            <a:r>
              <a:rPr lang="en-US" altLang="zh-CN" sz="2200"/>
              <a:t>Then gravity alone provides the force that keeps the car in circular motion.</a:t>
            </a:r>
          </a:p>
        </p:txBody>
      </p:sp>
      <p:graphicFrame>
        <p:nvGraphicFramePr>
          <p:cNvPr id="20484" name="Object 2">
            <a:extLst>
              <a:ext uri="{FF2B5EF4-FFF2-40B4-BE49-F238E27FC236}">
                <a16:creationId xmlns:a16="http://schemas.microsoft.com/office/drawing/2014/main" id="{78D9A0E7-CC65-4930-BF4C-8784523C55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97113" y="1087438"/>
          <a:ext cx="4141787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7" name="Equation" r:id="rId4" imgW="2374900" imgH="419100" progId="Equation.DSMT4">
                  <p:embed/>
                </p:oleObj>
              </mc:Choice>
              <mc:Fallback>
                <p:oleObj name="Equation" r:id="rId4" imgW="2374900" imgH="4191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7113" y="1087438"/>
                        <a:ext cx="4141787" cy="731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5" name="Object 3">
            <a:extLst>
              <a:ext uri="{FF2B5EF4-FFF2-40B4-BE49-F238E27FC236}">
                <a16:creationId xmlns:a16="http://schemas.microsoft.com/office/drawing/2014/main" id="{87790E3E-C0A4-4B37-BBB4-E56E84210C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95738" y="1911350"/>
          <a:ext cx="1733550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8" name="Equation" r:id="rId6" imgW="1015559" imgH="253890" progId="Equation.DSMT4">
                  <p:embed/>
                </p:oleObj>
              </mc:Choice>
              <mc:Fallback>
                <p:oleObj name="Equation" r:id="rId6" imgW="1015559" imgH="25389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1911350"/>
                        <a:ext cx="1733550" cy="43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86" name="Picture 14" descr="05_15_Figure_ALTB">
            <a:extLst>
              <a:ext uri="{FF2B5EF4-FFF2-40B4-BE49-F238E27FC236}">
                <a16:creationId xmlns:a16="http://schemas.microsoft.com/office/drawing/2014/main" id="{62E611B7-0EFD-4081-9499-DC9545B5F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888" y="4432300"/>
            <a:ext cx="3171825" cy="196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D9E9E630-0171-4334-9472-79B6169B3D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8288" y="79375"/>
            <a:ext cx="8685212" cy="579438"/>
          </a:xfrm>
        </p:spPr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Loop-the-Loop!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70E7A451-9AC2-41B3-8AF3-A49D859534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2888" y="782638"/>
            <a:ext cx="8566150" cy="3106737"/>
          </a:xfrm>
          <a:noFill/>
        </p:spPr>
        <p:txBody>
          <a:bodyPr anchor="ctr"/>
          <a:lstStyle/>
          <a:p>
            <a:pPr eaLnBrk="1" hangingPunct="1"/>
            <a:r>
              <a:rPr lang="en-US" altLang="zh-CN" sz="2200"/>
              <a:t>Therefore Newton’s law has a single component, with the gravitational force </a:t>
            </a:r>
            <a:r>
              <a:rPr lang="en-US" altLang="zh-CN" sz="2200" i="1"/>
              <a:t>mg</a:t>
            </a:r>
            <a:r>
              <a:rPr lang="en-US" altLang="zh-CN" sz="2200"/>
              <a:t> providing the acceleration </a:t>
            </a:r>
            <a:r>
              <a:rPr lang="en-US" altLang="zh-CN" sz="2200" i="1"/>
              <a:t>v</a:t>
            </a:r>
            <a:r>
              <a:rPr lang="en-US" altLang="zh-CN" sz="2200" baseline="30000"/>
              <a:t>2</a:t>
            </a:r>
            <a:r>
              <a:rPr lang="en-US" altLang="zh-CN" sz="2200"/>
              <a:t>/</a:t>
            </a:r>
            <a:r>
              <a:rPr lang="en-US" altLang="zh-CN" sz="2200" i="1"/>
              <a:t>r</a:t>
            </a:r>
            <a:r>
              <a:rPr lang="en-US" altLang="zh-CN" sz="2200"/>
              <a:t> that holds the car in its circular path:</a:t>
            </a:r>
            <a:br>
              <a:rPr lang="en-US" altLang="zh-CN" sz="2200"/>
            </a:br>
            <a:br>
              <a:rPr lang="en-US" altLang="zh-CN" sz="2000"/>
            </a:br>
            <a:endParaRPr lang="en-US" altLang="zh-CN" sz="2000"/>
          </a:p>
          <a:p>
            <a:pPr lvl="1" eaLnBrk="1" hangingPunct="1"/>
            <a:r>
              <a:rPr lang="en-US" altLang="zh-CN" sz="2000"/>
              <a:t>Solving for the minimum speed at the loop top gives </a:t>
            </a:r>
          </a:p>
          <a:p>
            <a:pPr lvl="1" eaLnBrk="1" hangingPunct="1"/>
            <a:r>
              <a:rPr lang="en-US" altLang="zh-CN" sz="2000"/>
              <a:t>Slower than this at the top, and the car will leave the track!</a:t>
            </a:r>
          </a:p>
          <a:p>
            <a:pPr lvl="1" eaLnBrk="1" hangingPunct="1"/>
            <a:r>
              <a:rPr lang="en-US" altLang="zh-CN" sz="2000"/>
              <a:t>Since this result is independent of mass, car and passengers will all remain on the track as long as </a:t>
            </a:r>
          </a:p>
        </p:txBody>
      </p:sp>
      <p:graphicFrame>
        <p:nvGraphicFramePr>
          <p:cNvPr id="22532" name="Object 2">
            <a:extLst>
              <a:ext uri="{FF2B5EF4-FFF2-40B4-BE49-F238E27FC236}">
                <a16:creationId xmlns:a16="http://schemas.microsoft.com/office/drawing/2014/main" id="{E44F881D-984A-4D29-9FC4-303FDAC078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71813" y="1790700"/>
          <a:ext cx="2481262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6" name="Equation" r:id="rId4" imgW="1562100" imgH="419100" progId="Equation.DSMT4">
                  <p:embed/>
                </p:oleObj>
              </mc:Choice>
              <mc:Fallback>
                <p:oleObj name="Equation" r:id="rId4" imgW="1562100" imgH="4191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1813" y="1790700"/>
                        <a:ext cx="2481262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3" name="Object 3">
            <a:extLst>
              <a:ext uri="{FF2B5EF4-FFF2-40B4-BE49-F238E27FC236}">
                <a16:creationId xmlns:a16="http://schemas.microsoft.com/office/drawing/2014/main" id="{977AA7F9-9FA7-4AC4-BB91-D43980A33A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32613" y="2433638"/>
          <a:ext cx="90805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7" name="Equation" r:id="rId6" imgW="571500" imgH="279400" progId="Equation.DSMT4">
                  <p:embed/>
                </p:oleObj>
              </mc:Choice>
              <mc:Fallback>
                <p:oleObj name="Equation" r:id="rId6" imgW="571500" imgH="2794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2613" y="2433638"/>
                        <a:ext cx="90805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4" name="Object 4">
            <a:extLst>
              <a:ext uri="{FF2B5EF4-FFF2-40B4-BE49-F238E27FC236}">
                <a16:creationId xmlns:a16="http://schemas.microsoft.com/office/drawing/2014/main" id="{B1775D8A-5993-493E-9E5A-A1B43001B6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59300" y="3509963"/>
          <a:ext cx="90963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8" name="Equation" r:id="rId8" imgW="571500" imgH="279400" progId="Equation.DSMT4">
                  <p:embed/>
                </p:oleObj>
              </mc:Choice>
              <mc:Fallback>
                <p:oleObj name="Equation" r:id="rId8" imgW="571500" imgH="279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9300" y="3509963"/>
                        <a:ext cx="909638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535" name="Picture 14" descr="05_15_Figure_ALTB">
            <a:extLst>
              <a:ext uri="{FF2B5EF4-FFF2-40B4-BE49-F238E27FC236}">
                <a16:creationId xmlns:a16="http://schemas.microsoft.com/office/drawing/2014/main" id="{6851CCB8-07DE-456F-BBF7-0295BC812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062413"/>
            <a:ext cx="3967163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E79FE047-4D55-4FCA-AA6E-B9A0E16B3E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Contact Forces &amp; Friction</a:t>
            </a:r>
          </a:p>
        </p:txBody>
      </p:sp>
      <p:sp>
        <p:nvSpPr>
          <p:cNvPr id="24579" name="Text Box 39">
            <a:extLst>
              <a:ext uri="{FF2B5EF4-FFF2-40B4-BE49-F238E27FC236}">
                <a16:creationId xmlns:a16="http://schemas.microsoft.com/office/drawing/2014/main" id="{2DD8E73B-6D7B-4B0C-96D9-3F0EBFB206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143000"/>
            <a:ext cx="8458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1">
                <a:ea typeface="SimSun" panose="02010600030101010101" pitchFamily="2" charset="-122"/>
              </a:rPr>
              <a:t>Normal force and Friction are contact forces</a:t>
            </a:r>
          </a:p>
        </p:txBody>
      </p:sp>
      <p:sp>
        <p:nvSpPr>
          <p:cNvPr id="24580" name="Rectangle 50">
            <a:extLst>
              <a:ext uri="{FF2B5EF4-FFF2-40B4-BE49-F238E27FC236}">
                <a16:creationId xmlns:a16="http://schemas.microsoft.com/office/drawing/2014/main" id="{2A5FDCCE-2A7C-4903-B0B8-F50BD0671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2514600"/>
            <a:ext cx="1524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6000">
              <a:latin typeface="Times New Roman" panose="02020603050405020304" pitchFamily="18" charset="0"/>
            </a:endParaRPr>
          </a:p>
        </p:txBody>
      </p:sp>
      <p:sp>
        <p:nvSpPr>
          <p:cNvPr id="24581" name="Rectangle 51">
            <a:extLst>
              <a:ext uri="{FF2B5EF4-FFF2-40B4-BE49-F238E27FC236}">
                <a16:creationId xmlns:a16="http://schemas.microsoft.com/office/drawing/2014/main" id="{23B15C2F-52D6-40E4-952B-6FEE9030E2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2514600"/>
            <a:ext cx="1524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6000">
              <a:latin typeface="Times New Roman" panose="02020603050405020304" pitchFamily="18" charset="0"/>
            </a:endParaRPr>
          </a:p>
        </p:txBody>
      </p:sp>
      <p:sp>
        <p:nvSpPr>
          <p:cNvPr id="24582" name="Rectangle 52">
            <a:extLst>
              <a:ext uri="{FF2B5EF4-FFF2-40B4-BE49-F238E27FC236}">
                <a16:creationId xmlns:a16="http://schemas.microsoft.com/office/drawing/2014/main" id="{187A6713-D244-471E-BB0C-E6C2B11764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209800"/>
            <a:ext cx="411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6000">
              <a:latin typeface="Times New Roman" panose="02020603050405020304" pitchFamily="18" charset="0"/>
            </a:endParaRPr>
          </a:p>
        </p:txBody>
      </p:sp>
      <p:sp>
        <p:nvSpPr>
          <p:cNvPr id="24583" name="Text Box 56">
            <a:extLst>
              <a:ext uri="{FF2B5EF4-FFF2-40B4-BE49-F238E27FC236}">
                <a16:creationId xmlns:a16="http://schemas.microsoft.com/office/drawing/2014/main" id="{322288CB-9C60-4083-82B5-6C6C119FD0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125" y="4152900"/>
            <a:ext cx="2876550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4800" b="1" i="1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f</a:t>
            </a:r>
            <a:r>
              <a:rPr lang="en-US" altLang="zh-CN" sz="480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= </a:t>
            </a:r>
            <a:r>
              <a:rPr lang="en-US" altLang="zh-CN" sz="4800" i="1">
                <a:solidFill>
                  <a:srgbClr val="FF0000"/>
                </a:solidFill>
                <a:latin typeface="Symbol" panose="05050102010706020507" pitchFamily="18" charset="2"/>
                <a:ea typeface="SimSun" panose="02010600030101010101" pitchFamily="2" charset="-122"/>
              </a:rPr>
              <a:t>m</a:t>
            </a:r>
            <a:r>
              <a:rPr lang="en-US" altLang="zh-CN" sz="4800" b="1" i="1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4800" b="1" i="1">
              <a:solidFill>
                <a:srgbClr val="FF0000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200" i="1">
                <a:solidFill>
                  <a:srgbClr val="FF0000"/>
                </a:solidFill>
                <a:latin typeface="Symbol" panose="05050102010706020507" pitchFamily="18" charset="2"/>
                <a:ea typeface="SimSun" panose="02010600030101010101" pitchFamily="2" charset="-122"/>
              </a:rPr>
              <a:t>m</a:t>
            </a:r>
            <a:r>
              <a:rPr lang="zh-CN" altLang="en-US" sz="3200" baseline="-25000">
                <a:solidFill>
                  <a:srgbClr val="FF0000"/>
                </a:solidFill>
                <a:ea typeface="SimSun" panose="02010600030101010101" pitchFamily="2" charset="-122"/>
              </a:rPr>
              <a:t>：</a:t>
            </a:r>
            <a:r>
              <a:rPr lang="en-US" altLang="zh-CN" sz="3200" baseline="-25000">
                <a:solidFill>
                  <a:srgbClr val="FF0000"/>
                </a:solidFill>
                <a:ea typeface="SimSun" panose="02010600030101010101" pitchFamily="2" charset="-122"/>
              </a:rPr>
              <a:t>friction coefficient.</a:t>
            </a:r>
          </a:p>
        </p:txBody>
      </p:sp>
      <p:sp>
        <p:nvSpPr>
          <p:cNvPr id="24584" name="Rectangle 57">
            <a:extLst>
              <a:ext uri="{FF2B5EF4-FFF2-40B4-BE49-F238E27FC236}">
                <a16:creationId xmlns:a16="http://schemas.microsoft.com/office/drawing/2014/main" id="{70182B21-A4AC-4448-97BA-0102DC20A7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4343400"/>
            <a:ext cx="990600" cy="9144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4800" b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m</a:t>
            </a:r>
            <a:r>
              <a:rPr lang="en-US" altLang="zh-CN" sz="4800" b="1" baseline="-2500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1</a:t>
            </a:r>
          </a:p>
        </p:txBody>
      </p:sp>
      <p:sp>
        <p:nvSpPr>
          <p:cNvPr id="44090" name="Rectangle 58">
            <a:extLst>
              <a:ext uri="{FF2B5EF4-FFF2-40B4-BE49-F238E27FC236}">
                <a16:creationId xmlns:a16="http://schemas.microsoft.com/office/drawing/2014/main" id="{ADDEE444-9F9B-4A0F-859A-F7392C4A7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5257800"/>
            <a:ext cx="4495800" cy="381000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24586" name="Line 59">
            <a:extLst>
              <a:ext uri="{FF2B5EF4-FFF2-40B4-BE49-F238E27FC236}">
                <a16:creationId xmlns:a16="http://schemas.microsoft.com/office/drawing/2014/main" id="{A8B7B667-3478-43F7-A93D-AD6ECD4541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29400" y="3200400"/>
            <a:ext cx="0" cy="1371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7" name="Line 60">
            <a:extLst>
              <a:ext uri="{FF2B5EF4-FFF2-40B4-BE49-F238E27FC236}">
                <a16:creationId xmlns:a16="http://schemas.microsoft.com/office/drawing/2014/main" id="{F503E2BF-8573-4B06-A12A-DE45B2481DD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9163" y="5257800"/>
            <a:ext cx="144303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8" name="Rectangle 61">
            <a:extLst>
              <a:ext uri="{FF2B5EF4-FFF2-40B4-BE49-F238E27FC236}">
                <a16:creationId xmlns:a16="http://schemas.microsoft.com/office/drawing/2014/main" id="{97B340B6-57C5-406C-B34F-7027F8F862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4191000"/>
            <a:ext cx="2895600" cy="914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6000"/>
          </a:p>
        </p:txBody>
      </p:sp>
      <p:sp>
        <p:nvSpPr>
          <p:cNvPr id="24589" name="Line 59">
            <a:extLst>
              <a:ext uri="{FF2B5EF4-FFF2-40B4-BE49-F238E27FC236}">
                <a16:creationId xmlns:a16="http://schemas.microsoft.com/office/drawing/2014/main" id="{31FE86F2-725A-4DB2-82F6-8B36A8D8120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81800" y="4724400"/>
            <a:ext cx="178911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9DCD27D6-4F11-40D4-8EE0-C79C6E9B4D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Two types of friction</a:t>
            </a:r>
          </a:p>
        </p:txBody>
      </p:sp>
      <p:sp>
        <p:nvSpPr>
          <p:cNvPr id="25603" name="Rectangle 4">
            <a:extLst>
              <a:ext uri="{FF2B5EF4-FFF2-40B4-BE49-F238E27FC236}">
                <a16:creationId xmlns:a16="http://schemas.microsoft.com/office/drawing/2014/main" id="{40EEC9D3-7210-4685-8105-A3D9D588B9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1143000"/>
            <a:ext cx="619125" cy="617538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4800" b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m</a:t>
            </a:r>
            <a:endParaRPr lang="en-US" altLang="zh-CN" sz="4800" b="1" baseline="-25000">
              <a:solidFill>
                <a:schemeClr val="bg1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84997" name="Rectangle 5">
            <a:extLst>
              <a:ext uri="{FF2B5EF4-FFF2-40B4-BE49-F238E27FC236}">
                <a16:creationId xmlns:a16="http://schemas.microsoft.com/office/drawing/2014/main" id="{9A9BA986-5734-4383-8EAB-56F65EC6B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771650"/>
            <a:ext cx="3886200" cy="381000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25605" name="Line 6">
            <a:extLst>
              <a:ext uri="{FF2B5EF4-FFF2-40B4-BE49-F238E27FC236}">
                <a16:creationId xmlns:a16="http://schemas.microsoft.com/office/drawing/2014/main" id="{2FCB59E8-9ECD-46CD-A01A-2946E64FC23C}"/>
              </a:ext>
            </a:extLst>
          </p:cNvPr>
          <p:cNvSpPr>
            <a:spLocks noChangeShapeType="1"/>
          </p:cNvSpPr>
          <p:nvPr/>
        </p:nvSpPr>
        <p:spPr bwMode="auto">
          <a:xfrm>
            <a:off x="2447925" y="1600200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06" name="Line 7">
            <a:extLst>
              <a:ext uri="{FF2B5EF4-FFF2-40B4-BE49-F238E27FC236}">
                <a16:creationId xmlns:a16="http://schemas.microsoft.com/office/drawing/2014/main" id="{3223448E-F2B5-4A8F-AE0F-D478965FC90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447800" y="1600200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07" name="Rectangle 8">
            <a:extLst>
              <a:ext uri="{FF2B5EF4-FFF2-40B4-BE49-F238E27FC236}">
                <a16:creationId xmlns:a16="http://schemas.microsoft.com/office/drawing/2014/main" id="{FB6544F4-5F29-4AF0-88BA-9BDC10AF1C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124200"/>
            <a:ext cx="619125" cy="617538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4800" b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m</a:t>
            </a:r>
            <a:endParaRPr lang="en-US" altLang="zh-CN" sz="4800" b="1" baseline="-25000">
              <a:solidFill>
                <a:schemeClr val="bg1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85001" name="Rectangle 9">
            <a:extLst>
              <a:ext uri="{FF2B5EF4-FFF2-40B4-BE49-F238E27FC236}">
                <a16:creationId xmlns:a16="http://schemas.microsoft.com/office/drawing/2014/main" id="{6DE4E153-BAAC-4C33-AC89-BC642131E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741738"/>
            <a:ext cx="3886200" cy="381000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25609" name="Line 10">
            <a:extLst>
              <a:ext uri="{FF2B5EF4-FFF2-40B4-BE49-F238E27FC236}">
                <a16:creationId xmlns:a16="http://schemas.microsoft.com/office/drawing/2014/main" id="{3952C9C2-1E09-46EC-BBEA-71483EB380FA}"/>
              </a:ext>
            </a:extLst>
          </p:cNvPr>
          <p:cNvSpPr>
            <a:spLocks noChangeShapeType="1"/>
          </p:cNvSpPr>
          <p:nvPr/>
        </p:nvSpPr>
        <p:spPr bwMode="auto">
          <a:xfrm>
            <a:off x="2447925" y="3586163"/>
            <a:ext cx="990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0" name="Line 11">
            <a:extLst>
              <a:ext uri="{FF2B5EF4-FFF2-40B4-BE49-F238E27FC236}">
                <a16:creationId xmlns:a16="http://schemas.microsoft.com/office/drawing/2014/main" id="{4297FE6D-5475-47ED-B419-647BE3156AC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8200" y="3581400"/>
            <a:ext cx="990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1" name="Rectangle 12">
            <a:extLst>
              <a:ext uri="{FF2B5EF4-FFF2-40B4-BE49-F238E27FC236}">
                <a16:creationId xmlns:a16="http://schemas.microsoft.com/office/drawing/2014/main" id="{252DFFA6-4308-43D4-A6BF-89FF895F8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5181600"/>
            <a:ext cx="619125" cy="617538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4800" b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m</a:t>
            </a:r>
            <a:endParaRPr lang="en-US" altLang="zh-CN" sz="4800" b="1" baseline="-25000">
              <a:solidFill>
                <a:schemeClr val="bg1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85005" name="Rectangle 13">
            <a:extLst>
              <a:ext uri="{FF2B5EF4-FFF2-40B4-BE49-F238E27FC236}">
                <a16:creationId xmlns:a16="http://schemas.microsoft.com/office/drawing/2014/main" id="{59605048-28F4-4C9C-A1B6-C4E02D0BB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5788025"/>
            <a:ext cx="3886200" cy="381000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25613" name="Line 14">
            <a:extLst>
              <a:ext uri="{FF2B5EF4-FFF2-40B4-BE49-F238E27FC236}">
                <a16:creationId xmlns:a16="http://schemas.microsoft.com/office/drawing/2014/main" id="{37F589BB-025C-4BE3-B737-39D06C11700B}"/>
              </a:ext>
            </a:extLst>
          </p:cNvPr>
          <p:cNvSpPr>
            <a:spLocks noChangeShapeType="1"/>
          </p:cNvSpPr>
          <p:nvPr/>
        </p:nvSpPr>
        <p:spPr bwMode="auto">
          <a:xfrm>
            <a:off x="2447925" y="5638800"/>
            <a:ext cx="1447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4" name="Line 15">
            <a:extLst>
              <a:ext uri="{FF2B5EF4-FFF2-40B4-BE49-F238E27FC236}">
                <a16:creationId xmlns:a16="http://schemas.microsoft.com/office/drawing/2014/main" id="{AEE5F206-C654-451C-A1F8-43C7EE72C91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1000" y="5638800"/>
            <a:ext cx="1447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5" name="Line 16">
            <a:extLst>
              <a:ext uri="{FF2B5EF4-FFF2-40B4-BE49-F238E27FC236}">
                <a16:creationId xmlns:a16="http://schemas.microsoft.com/office/drawing/2014/main" id="{328DD3B8-1E49-4D83-AFCD-79794A409CA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5995988"/>
            <a:ext cx="411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6" name="Line 17">
            <a:extLst>
              <a:ext uri="{FF2B5EF4-FFF2-40B4-BE49-F238E27FC236}">
                <a16:creationId xmlns:a16="http://schemas.microsoft.com/office/drawing/2014/main" id="{ED430B52-8E5C-445D-B0C2-A394A8899C5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24400" y="2871788"/>
            <a:ext cx="0" cy="3429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7" name="Line 18">
            <a:extLst>
              <a:ext uri="{FF2B5EF4-FFF2-40B4-BE49-F238E27FC236}">
                <a16:creationId xmlns:a16="http://schemas.microsoft.com/office/drawing/2014/main" id="{116C33A4-A9B8-4F59-BBD0-E582759718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39950" y="554038"/>
            <a:ext cx="0" cy="5889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8" name="Line 19">
            <a:extLst>
              <a:ext uri="{FF2B5EF4-FFF2-40B4-BE49-F238E27FC236}">
                <a16:creationId xmlns:a16="http://schemas.microsoft.com/office/drawing/2014/main" id="{7110ADA9-8D62-480B-B7FD-C861008A818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149475" y="4586288"/>
            <a:ext cx="15875" cy="5953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9" name="Line 20">
            <a:extLst>
              <a:ext uri="{FF2B5EF4-FFF2-40B4-BE49-F238E27FC236}">
                <a16:creationId xmlns:a16="http://schemas.microsoft.com/office/drawing/2014/main" id="{D02E7E66-9A09-4EF3-938D-A54B5B9A9E4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144713" y="2530475"/>
            <a:ext cx="4762" cy="5937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20" name="Text Box 21">
            <a:extLst>
              <a:ext uri="{FF2B5EF4-FFF2-40B4-BE49-F238E27FC236}">
                <a16:creationId xmlns:a16="http://schemas.microsoft.com/office/drawing/2014/main" id="{9F93C652-59F5-4C6E-8D26-B77E934870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9925" y="2530475"/>
            <a:ext cx="268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i="1">
                <a:latin typeface="Times New Roman" panose="02020603050405020304" pitchFamily="18" charset="0"/>
                <a:ea typeface="SimSun" panose="02010600030101010101" pitchFamily="2" charset="-122"/>
              </a:rPr>
              <a:t>f</a:t>
            </a:r>
          </a:p>
        </p:txBody>
      </p:sp>
      <p:sp>
        <p:nvSpPr>
          <p:cNvPr id="25621" name="Text Box 22">
            <a:extLst>
              <a:ext uri="{FF2B5EF4-FFF2-40B4-BE49-F238E27FC236}">
                <a16:creationId xmlns:a16="http://schemas.microsoft.com/office/drawing/2014/main" id="{89F7569D-F042-495D-97C1-9F6B0E8418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5125" y="6186488"/>
            <a:ext cx="3905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i="1">
                <a:latin typeface="Times New Roman" panose="02020603050405020304" pitchFamily="18" charset="0"/>
                <a:ea typeface="SimSun" panose="02010600030101010101" pitchFamily="2" charset="-122"/>
              </a:rPr>
              <a:t>F</a:t>
            </a:r>
          </a:p>
        </p:txBody>
      </p:sp>
      <p:sp>
        <p:nvSpPr>
          <p:cNvPr id="25622" name="Text Box 23">
            <a:extLst>
              <a:ext uri="{FF2B5EF4-FFF2-40B4-BE49-F238E27FC236}">
                <a16:creationId xmlns:a16="http://schemas.microsoft.com/office/drawing/2014/main" id="{E5E45642-0878-4AB3-B919-DD3CA7129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5181600"/>
            <a:ext cx="3905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i="1">
                <a:latin typeface="Times New Roman" panose="02020603050405020304" pitchFamily="18" charset="0"/>
                <a:ea typeface="SimSun" panose="02010600030101010101" pitchFamily="2" charset="-122"/>
              </a:rPr>
              <a:t>F</a:t>
            </a:r>
          </a:p>
        </p:txBody>
      </p:sp>
      <p:sp>
        <p:nvSpPr>
          <p:cNvPr id="25623" name="Text Box 24">
            <a:extLst>
              <a:ext uri="{FF2B5EF4-FFF2-40B4-BE49-F238E27FC236}">
                <a16:creationId xmlns:a16="http://schemas.microsoft.com/office/drawing/2014/main" id="{C1721F04-2580-47F1-B4A4-DB9D8EB302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124200"/>
            <a:ext cx="3905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i="1">
                <a:latin typeface="Times New Roman" panose="02020603050405020304" pitchFamily="18" charset="0"/>
                <a:ea typeface="SimSun" panose="02010600030101010101" pitchFamily="2" charset="-122"/>
              </a:rPr>
              <a:t>F</a:t>
            </a:r>
          </a:p>
        </p:txBody>
      </p:sp>
      <p:sp>
        <p:nvSpPr>
          <p:cNvPr id="25624" name="Text Box 25">
            <a:extLst>
              <a:ext uri="{FF2B5EF4-FFF2-40B4-BE49-F238E27FC236}">
                <a16:creationId xmlns:a16="http://schemas.microsoft.com/office/drawing/2014/main" id="{4F5E18A5-8B4C-4DED-8D8E-09CA5AF9D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1371600"/>
            <a:ext cx="3905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i="1">
                <a:latin typeface="Times New Roman" panose="02020603050405020304" pitchFamily="18" charset="0"/>
                <a:ea typeface="SimSun" panose="02010600030101010101" pitchFamily="2" charset="-122"/>
              </a:rPr>
              <a:t>F</a:t>
            </a:r>
          </a:p>
        </p:txBody>
      </p:sp>
      <p:sp>
        <p:nvSpPr>
          <p:cNvPr id="25625" name="Text Box 26">
            <a:extLst>
              <a:ext uri="{FF2B5EF4-FFF2-40B4-BE49-F238E27FC236}">
                <a16:creationId xmlns:a16="http://schemas.microsoft.com/office/drawing/2014/main" id="{93165EF8-224B-4D28-A4CA-F2D9344953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5181600"/>
            <a:ext cx="268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i="1">
                <a:latin typeface="Times New Roman" panose="02020603050405020304" pitchFamily="18" charset="0"/>
                <a:ea typeface="SimSun" panose="02010600030101010101" pitchFamily="2" charset="-122"/>
              </a:rPr>
              <a:t>f</a:t>
            </a:r>
          </a:p>
        </p:txBody>
      </p:sp>
      <p:sp>
        <p:nvSpPr>
          <p:cNvPr id="25626" name="Text Box 27">
            <a:extLst>
              <a:ext uri="{FF2B5EF4-FFF2-40B4-BE49-F238E27FC236}">
                <a16:creationId xmlns:a16="http://schemas.microsoft.com/office/drawing/2014/main" id="{4FA7E8C7-A771-49BF-B8CE-B65C723A50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124200"/>
            <a:ext cx="268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i="1">
                <a:latin typeface="Times New Roman" panose="02020603050405020304" pitchFamily="18" charset="0"/>
                <a:ea typeface="SimSun" panose="02010600030101010101" pitchFamily="2" charset="-122"/>
              </a:rPr>
              <a:t>f</a:t>
            </a:r>
          </a:p>
        </p:txBody>
      </p:sp>
      <p:sp>
        <p:nvSpPr>
          <p:cNvPr id="25627" name="Text Box 28">
            <a:extLst>
              <a:ext uri="{FF2B5EF4-FFF2-40B4-BE49-F238E27FC236}">
                <a16:creationId xmlns:a16="http://schemas.microsoft.com/office/drawing/2014/main" id="{2AB53134-F4F5-477F-B7D3-6B20FD3FCB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295400"/>
            <a:ext cx="268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i="1">
                <a:latin typeface="Times New Roman" panose="02020603050405020304" pitchFamily="18" charset="0"/>
                <a:ea typeface="SimSun" panose="02010600030101010101" pitchFamily="2" charset="-122"/>
              </a:rPr>
              <a:t>f</a:t>
            </a:r>
          </a:p>
        </p:txBody>
      </p:sp>
      <p:sp>
        <p:nvSpPr>
          <p:cNvPr id="25628" name="Freeform 29">
            <a:extLst>
              <a:ext uri="{FF2B5EF4-FFF2-40B4-BE49-F238E27FC236}">
                <a16:creationId xmlns:a16="http://schemas.microsoft.com/office/drawing/2014/main" id="{4D13A9E6-B290-440D-9AB5-270C37A88E62}"/>
              </a:ext>
            </a:extLst>
          </p:cNvPr>
          <p:cNvSpPr>
            <a:spLocks/>
          </p:cNvSpPr>
          <p:nvPr/>
        </p:nvSpPr>
        <p:spPr bwMode="auto">
          <a:xfrm>
            <a:off x="4732338" y="3560763"/>
            <a:ext cx="4064000" cy="2438400"/>
          </a:xfrm>
          <a:custGeom>
            <a:avLst/>
            <a:gdLst>
              <a:gd name="T0" fmla="*/ 0 w 2560"/>
              <a:gd name="T1" fmla="*/ 2147483646 h 1536"/>
              <a:gd name="T2" fmla="*/ 2147483646 w 2560"/>
              <a:gd name="T3" fmla="*/ 2147483646 h 1536"/>
              <a:gd name="T4" fmla="*/ 2147483646 w 2560"/>
              <a:gd name="T5" fmla="*/ 2147483646 h 1536"/>
              <a:gd name="T6" fmla="*/ 2147483646 w 2560"/>
              <a:gd name="T7" fmla="*/ 2147483646 h 1536"/>
              <a:gd name="T8" fmla="*/ 2147483646 w 2560"/>
              <a:gd name="T9" fmla="*/ 2147483646 h 1536"/>
              <a:gd name="T10" fmla="*/ 2147483646 w 2560"/>
              <a:gd name="T11" fmla="*/ 2147483646 h 1536"/>
              <a:gd name="T12" fmla="*/ 2147483646 w 2560"/>
              <a:gd name="T13" fmla="*/ 2147483646 h 1536"/>
              <a:gd name="T14" fmla="*/ 2147483646 w 2560"/>
              <a:gd name="T15" fmla="*/ 2147483646 h 1536"/>
              <a:gd name="T16" fmla="*/ 2147483646 w 2560"/>
              <a:gd name="T17" fmla="*/ 2147483646 h 1536"/>
              <a:gd name="T18" fmla="*/ 2147483646 w 2560"/>
              <a:gd name="T19" fmla="*/ 2147483646 h 1536"/>
              <a:gd name="T20" fmla="*/ 2147483646 w 2560"/>
              <a:gd name="T21" fmla="*/ 2147483646 h 1536"/>
              <a:gd name="T22" fmla="*/ 2147483646 w 2560"/>
              <a:gd name="T23" fmla="*/ 2147483646 h 1536"/>
              <a:gd name="T24" fmla="*/ 2147483646 w 2560"/>
              <a:gd name="T25" fmla="*/ 2147483646 h 1536"/>
              <a:gd name="T26" fmla="*/ 2147483646 w 2560"/>
              <a:gd name="T27" fmla="*/ 2147483646 h 1536"/>
              <a:gd name="T28" fmla="*/ 2147483646 w 2560"/>
              <a:gd name="T29" fmla="*/ 2147483646 h 1536"/>
              <a:gd name="T30" fmla="*/ 2147483646 w 2560"/>
              <a:gd name="T31" fmla="*/ 2147483646 h 1536"/>
              <a:gd name="T32" fmla="*/ 2147483646 w 2560"/>
              <a:gd name="T33" fmla="*/ 2147483646 h 1536"/>
              <a:gd name="T34" fmla="*/ 2147483646 w 2560"/>
              <a:gd name="T35" fmla="*/ 2147483646 h 1536"/>
              <a:gd name="T36" fmla="*/ 2147483646 w 2560"/>
              <a:gd name="T37" fmla="*/ 2147483646 h 1536"/>
              <a:gd name="T38" fmla="*/ 2147483646 w 2560"/>
              <a:gd name="T39" fmla="*/ 2147483646 h 1536"/>
              <a:gd name="T40" fmla="*/ 2147483646 w 2560"/>
              <a:gd name="T41" fmla="*/ 2147483646 h 1536"/>
              <a:gd name="T42" fmla="*/ 2147483646 w 2560"/>
              <a:gd name="T43" fmla="*/ 2147483646 h 1536"/>
              <a:gd name="T44" fmla="*/ 2147483646 w 2560"/>
              <a:gd name="T45" fmla="*/ 2147483646 h 1536"/>
              <a:gd name="T46" fmla="*/ 2147483646 w 2560"/>
              <a:gd name="T47" fmla="*/ 2147483646 h 1536"/>
              <a:gd name="T48" fmla="*/ 2147483646 w 2560"/>
              <a:gd name="T49" fmla="*/ 2147483646 h 1536"/>
              <a:gd name="T50" fmla="*/ 2147483646 w 2560"/>
              <a:gd name="T51" fmla="*/ 2147483646 h 1536"/>
              <a:gd name="T52" fmla="*/ 2147483646 w 2560"/>
              <a:gd name="T53" fmla="*/ 2147483646 h 1536"/>
              <a:gd name="T54" fmla="*/ 2147483646 w 2560"/>
              <a:gd name="T55" fmla="*/ 2147483646 h 1536"/>
              <a:gd name="T56" fmla="*/ 2147483646 w 2560"/>
              <a:gd name="T57" fmla="*/ 2147483646 h 1536"/>
              <a:gd name="T58" fmla="*/ 2147483646 w 2560"/>
              <a:gd name="T59" fmla="*/ 2147483646 h 1536"/>
              <a:gd name="T60" fmla="*/ 2147483646 w 2560"/>
              <a:gd name="T61" fmla="*/ 2147483646 h 1536"/>
              <a:gd name="T62" fmla="*/ 2147483646 w 2560"/>
              <a:gd name="T63" fmla="*/ 2147483646 h 1536"/>
              <a:gd name="T64" fmla="*/ 2147483646 w 2560"/>
              <a:gd name="T65" fmla="*/ 2147483646 h 1536"/>
              <a:gd name="T66" fmla="*/ 2147483646 w 2560"/>
              <a:gd name="T67" fmla="*/ 2147483646 h 1536"/>
              <a:gd name="T68" fmla="*/ 2147483646 w 2560"/>
              <a:gd name="T69" fmla="*/ 2147483646 h 1536"/>
              <a:gd name="T70" fmla="*/ 2147483646 w 2560"/>
              <a:gd name="T71" fmla="*/ 2147483646 h 1536"/>
              <a:gd name="T72" fmla="*/ 2147483646 w 2560"/>
              <a:gd name="T73" fmla="*/ 2147483646 h 1536"/>
              <a:gd name="T74" fmla="*/ 2147483646 w 2560"/>
              <a:gd name="T75" fmla="*/ 2147483646 h 1536"/>
              <a:gd name="T76" fmla="*/ 2147483646 w 2560"/>
              <a:gd name="T77" fmla="*/ 2147483646 h 1536"/>
              <a:gd name="T78" fmla="*/ 2147483646 w 2560"/>
              <a:gd name="T79" fmla="*/ 2147483646 h 1536"/>
              <a:gd name="T80" fmla="*/ 2147483646 w 2560"/>
              <a:gd name="T81" fmla="*/ 2147483646 h 1536"/>
              <a:gd name="T82" fmla="*/ 2147483646 w 2560"/>
              <a:gd name="T83" fmla="*/ 2147483646 h 1536"/>
              <a:gd name="T84" fmla="*/ 2147483646 w 2560"/>
              <a:gd name="T85" fmla="*/ 2147483646 h 1536"/>
              <a:gd name="T86" fmla="*/ 2147483646 w 2560"/>
              <a:gd name="T87" fmla="*/ 2147483646 h 1536"/>
              <a:gd name="T88" fmla="*/ 2147483646 w 2560"/>
              <a:gd name="T89" fmla="*/ 2147483646 h 1536"/>
              <a:gd name="T90" fmla="*/ 2147483646 w 2560"/>
              <a:gd name="T91" fmla="*/ 2147483646 h 1536"/>
              <a:gd name="T92" fmla="*/ 2147483646 w 2560"/>
              <a:gd name="T93" fmla="*/ 0 h 1536"/>
              <a:gd name="T94" fmla="*/ 2147483646 w 2560"/>
              <a:gd name="T95" fmla="*/ 2147483646 h 1536"/>
              <a:gd name="T96" fmla="*/ 2147483646 w 2560"/>
              <a:gd name="T97" fmla="*/ 2147483646 h 1536"/>
              <a:gd name="T98" fmla="*/ 2147483646 w 2560"/>
              <a:gd name="T99" fmla="*/ 2147483646 h 1536"/>
              <a:gd name="T100" fmla="*/ 2147483646 w 2560"/>
              <a:gd name="T101" fmla="*/ 2147483646 h 1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2560"/>
              <a:gd name="T154" fmla="*/ 0 h 1536"/>
              <a:gd name="T155" fmla="*/ 2560 w 2560"/>
              <a:gd name="T156" fmla="*/ 1536 h 1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2560" h="1536">
                <a:moveTo>
                  <a:pt x="0" y="1536"/>
                </a:moveTo>
                <a:cubicBezTo>
                  <a:pt x="33" y="1485"/>
                  <a:pt x="62" y="1455"/>
                  <a:pt x="109" y="1417"/>
                </a:cubicBezTo>
                <a:cubicBezTo>
                  <a:pt x="118" y="1410"/>
                  <a:pt x="127" y="1403"/>
                  <a:pt x="137" y="1399"/>
                </a:cubicBezTo>
                <a:cubicBezTo>
                  <a:pt x="155" y="1391"/>
                  <a:pt x="192" y="1381"/>
                  <a:pt x="192" y="1381"/>
                </a:cubicBezTo>
                <a:cubicBezTo>
                  <a:pt x="207" y="1371"/>
                  <a:pt x="227" y="1360"/>
                  <a:pt x="237" y="1344"/>
                </a:cubicBezTo>
                <a:cubicBezTo>
                  <a:pt x="269" y="1290"/>
                  <a:pt x="221" y="1341"/>
                  <a:pt x="265" y="1299"/>
                </a:cubicBezTo>
                <a:cubicBezTo>
                  <a:pt x="277" y="1262"/>
                  <a:pt x="297" y="1230"/>
                  <a:pt x="329" y="1207"/>
                </a:cubicBezTo>
                <a:cubicBezTo>
                  <a:pt x="347" y="1194"/>
                  <a:pt x="369" y="1187"/>
                  <a:pt x="384" y="1171"/>
                </a:cubicBezTo>
                <a:cubicBezTo>
                  <a:pt x="408" y="1145"/>
                  <a:pt x="413" y="1127"/>
                  <a:pt x="448" y="1116"/>
                </a:cubicBezTo>
                <a:cubicBezTo>
                  <a:pt x="470" y="1049"/>
                  <a:pt x="439" y="1130"/>
                  <a:pt x="484" y="1061"/>
                </a:cubicBezTo>
                <a:cubicBezTo>
                  <a:pt x="489" y="1053"/>
                  <a:pt x="489" y="1042"/>
                  <a:pt x="493" y="1033"/>
                </a:cubicBezTo>
                <a:cubicBezTo>
                  <a:pt x="498" y="1023"/>
                  <a:pt x="506" y="1015"/>
                  <a:pt x="512" y="1006"/>
                </a:cubicBezTo>
                <a:cubicBezTo>
                  <a:pt x="515" y="997"/>
                  <a:pt x="512" y="981"/>
                  <a:pt x="521" y="979"/>
                </a:cubicBezTo>
                <a:cubicBezTo>
                  <a:pt x="531" y="976"/>
                  <a:pt x="541" y="989"/>
                  <a:pt x="548" y="997"/>
                </a:cubicBezTo>
                <a:cubicBezTo>
                  <a:pt x="577" y="1032"/>
                  <a:pt x="566" y="1046"/>
                  <a:pt x="612" y="1061"/>
                </a:cubicBezTo>
                <a:cubicBezTo>
                  <a:pt x="625" y="1020"/>
                  <a:pt x="617" y="995"/>
                  <a:pt x="594" y="960"/>
                </a:cubicBezTo>
                <a:cubicBezTo>
                  <a:pt x="597" y="951"/>
                  <a:pt x="596" y="940"/>
                  <a:pt x="603" y="933"/>
                </a:cubicBezTo>
                <a:cubicBezTo>
                  <a:pt x="610" y="926"/>
                  <a:pt x="624" y="931"/>
                  <a:pt x="630" y="924"/>
                </a:cubicBezTo>
                <a:cubicBezTo>
                  <a:pt x="644" y="907"/>
                  <a:pt x="633" y="876"/>
                  <a:pt x="649" y="860"/>
                </a:cubicBezTo>
                <a:cubicBezTo>
                  <a:pt x="656" y="853"/>
                  <a:pt x="667" y="854"/>
                  <a:pt x="676" y="851"/>
                </a:cubicBezTo>
                <a:cubicBezTo>
                  <a:pt x="679" y="839"/>
                  <a:pt x="682" y="826"/>
                  <a:pt x="685" y="814"/>
                </a:cubicBezTo>
                <a:cubicBezTo>
                  <a:pt x="688" y="805"/>
                  <a:pt x="685" y="787"/>
                  <a:pt x="694" y="787"/>
                </a:cubicBezTo>
                <a:cubicBezTo>
                  <a:pt x="707" y="787"/>
                  <a:pt x="713" y="805"/>
                  <a:pt x="722" y="814"/>
                </a:cubicBezTo>
                <a:cubicBezTo>
                  <a:pt x="758" y="790"/>
                  <a:pt x="766" y="784"/>
                  <a:pt x="777" y="741"/>
                </a:cubicBezTo>
                <a:cubicBezTo>
                  <a:pt x="789" y="744"/>
                  <a:pt x="802" y="745"/>
                  <a:pt x="813" y="750"/>
                </a:cubicBezTo>
                <a:cubicBezTo>
                  <a:pt x="829" y="757"/>
                  <a:pt x="843" y="784"/>
                  <a:pt x="859" y="777"/>
                </a:cubicBezTo>
                <a:cubicBezTo>
                  <a:pt x="869" y="773"/>
                  <a:pt x="884" y="689"/>
                  <a:pt x="886" y="677"/>
                </a:cubicBezTo>
                <a:cubicBezTo>
                  <a:pt x="962" y="702"/>
                  <a:pt x="943" y="656"/>
                  <a:pt x="950" y="576"/>
                </a:cubicBezTo>
                <a:cubicBezTo>
                  <a:pt x="973" y="599"/>
                  <a:pt x="992" y="612"/>
                  <a:pt x="1024" y="622"/>
                </a:cubicBezTo>
                <a:cubicBezTo>
                  <a:pt x="1027" y="604"/>
                  <a:pt x="1029" y="585"/>
                  <a:pt x="1033" y="567"/>
                </a:cubicBezTo>
                <a:cubicBezTo>
                  <a:pt x="1038" y="548"/>
                  <a:pt x="1051" y="512"/>
                  <a:pt x="1051" y="512"/>
                </a:cubicBezTo>
                <a:cubicBezTo>
                  <a:pt x="1054" y="524"/>
                  <a:pt x="1048" y="546"/>
                  <a:pt x="1060" y="549"/>
                </a:cubicBezTo>
                <a:cubicBezTo>
                  <a:pt x="1091" y="557"/>
                  <a:pt x="1090" y="492"/>
                  <a:pt x="1097" y="485"/>
                </a:cubicBezTo>
                <a:cubicBezTo>
                  <a:pt x="1106" y="476"/>
                  <a:pt x="1121" y="479"/>
                  <a:pt x="1133" y="476"/>
                </a:cubicBezTo>
                <a:cubicBezTo>
                  <a:pt x="1142" y="479"/>
                  <a:pt x="1152" y="489"/>
                  <a:pt x="1161" y="485"/>
                </a:cubicBezTo>
                <a:cubicBezTo>
                  <a:pt x="1171" y="481"/>
                  <a:pt x="1175" y="467"/>
                  <a:pt x="1179" y="457"/>
                </a:cubicBezTo>
                <a:cubicBezTo>
                  <a:pt x="1192" y="427"/>
                  <a:pt x="1198" y="398"/>
                  <a:pt x="1206" y="366"/>
                </a:cubicBezTo>
                <a:cubicBezTo>
                  <a:pt x="1242" y="378"/>
                  <a:pt x="1270" y="387"/>
                  <a:pt x="1307" y="375"/>
                </a:cubicBezTo>
                <a:cubicBezTo>
                  <a:pt x="1321" y="333"/>
                  <a:pt x="1304" y="338"/>
                  <a:pt x="1280" y="302"/>
                </a:cubicBezTo>
                <a:cubicBezTo>
                  <a:pt x="1309" y="282"/>
                  <a:pt x="1324" y="267"/>
                  <a:pt x="1344" y="238"/>
                </a:cubicBezTo>
                <a:cubicBezTo>
                  <a:pt x="1353" y="241"/>
                  <a:pt x="1363" y="243"/>
                  <a:pt x="1371" y="247"/>
                </a:cubicBezTo>
                <a:cubicBezTo>
                  <a:pt x="1381" y="252"/>
                  <a:pt x="1387" y="268"/>
                  <a:pt x="1398" y="265"/>
                </a:cubicBezTo>
                <a:cubicBezTo>
                  <a:pt x="1407" y="263"/>
                  <a:pt x="1406" y="247"/>
                  <a:pt x="1408" y="238"/>
                </a:cubicBezTo>
                <a:cubicBezTo>
                  <a:pt x="1412" y="223"/>
                  <a:pt x="1413" y="207"/>
                  <a:pt x="1417" y="192"/>
                </a:cubicBezTo>
                <a:cubicBezTo>
                  <a:pt x="1422" y="173"/>
                  <a:pt x="1429" y="155"/>
                  <a:pt x="1435" y="137"/>
                </a:cubicBezTo>
                <a:cubicBezTo>
                  <a:pt x="1438" y="128"/>
                  <a:pt x="1444" y="110"/>
                  <a:pt x="1444" y="110"/>
                </a:cubicBezTo>
                <a:cubicBezTo>
                  <a:pt x="1527" y="137"/>
                  <a:pt x="1587" y="21"/>
                  <a:pt x="1673" y="0"/>
                </a:cubicBezTo>
                <a:cubicBezTo>
                  <a:pt x="1711" y="13"/>
                  <a:pt x="1733" y="40"/>
                  <a:pt x="1755" y="73"/>
                </a:cubicBezTo>
                <a:cubicBezTo>
                  <a:pt x="1776" y="137"/>
                  <a:pt x="1759" y="114"/>
                  <a:pt x="1792" y="147"/>
                </a:cubicBezTo>
                <a:cubicBezTo>
                  <a:pt x="1825" y="245"/>
                  <a:pt x="1812" y="263"/>
                  <a:pt x="1938" y="265"/>
                </a:cubicBezTo>
                <a:cubicBezTo>
                  <a:pt x="2145" y="268"/>
                  <a:pt x="2353" y="265"/>
                  <a:pt x="2560" y="265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29" name="Text Box 30">
            <a:extLst>
              <a:ext uri="{FF2B5EF4-FFF2-40B4-BE49-F238E27FC236}">
                <a16:creationId xmlns:a16="http://schemas.microsoft.com/office/drawing/2014/main" id="{3208503A-B187-4A06-8D8A-8481133B54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1371600"/>
            <a:ext cx="304165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200" b="1" i="1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f</a:t>
            </a:r>
            <a:r>
              <a:rPr lang="en-US" altLang="zh-CN" sz="3200" baseline="-2500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s</a:t>
            </a:r>
            <a:r>
              <a:rPr lang="en-US" altLang="zh-CN" sz="320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= </a:t>
            </a:r>
            <a:r>
              <a:rPr lang="en-US" altLang="zh-CN" sz="3200" i="1">
                <a:solidFill>
                  <a:srgbClr val="FF0000"/>
                </a:solidFill>
                <a:latin typeface="Symbol" panose="05050102010706020507" pitchFamily="18" charset="2"/>
                <a:ea typeface="SimSun" panose="02010600030101010101" pitchFamily="2" charset="-122"/>
              </a:rPr>
              <a:t>m</a:t>
            </a:r>
            <a:r>
              <a:rPr lang="en-US" altLang="zh-CN" sz="3200" baseline="-2500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s</a:t>
            </a:r>
            <a:r>
              <a:rPr lang="en-US" altLang="zh-CN" sz="3200" b="1" i="1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N </a:t>
            </a:r>
            <a:r>
              <a:rPr lang="en-US" altLang="zh-CN" sz="3200" b="1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(at max)</a:t>
            </a:r>
            <a:endParaRPr lang="zh-CN" altLang="en-US" sz="3200" b="1">
              <a:solidFill>
                <a:srgbClr val="FF0000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200" i="1">
                <a:solidFill>
                  <a:srgbClr val="FF0000"/>
                </a:solidFill>
                <a:latin typeface="Symbol" panose="05050102010706020507" pitchFamily="18" charset="2"/>
                <a:ea typeface="SimSun" panose="02010600030101010101" pitchFamily="2" charset="-122"/>
              </a:rPr>
              <a:t>m</a:t>
            </a:r>
            <a:r>
              <a:rPr lang="en-US" altLang="zh-CN" sz="3200" baseline="-25000">
                <a:solidFill>
                  <a:srgbClr val="FF0000"/>
                </a:solidFill>
                <a:ea typeface="SimSun" panose="02010600030101010101" pitchFamily="2" charset="-122"/>
              </a:rPr>
              <a:t>s</a:t>
            </a:r>
            <a:r>
              <a:rPr lang="zh-CN" altLang="en-US" sz="3200" baseline="-25000">
                <a:solidFill>
                  <a:srgbClr val="FF0000"/>
                </a:solidFill>
                <a:ea typeface="SimSun" panose="02010600030101010101" pitchFamily="2" charset="-122"/>
              </a:rPr>
              <a:t>：</a:t>
            </a:r>
            <a:r>
              <a:rPr lang="en-US" altLang="zh-CN" sz="3200" baseline="-25000">
                <a:solidFill>
                  <a:srgbClr val="FF0000"/>
                </a:solidFill>
                <a:ea typeface="SimSun" panose="02010600030101010101" pitchFamily="2" charset="-122"/>
              </a:rPr>
              <a:t>friction coefficient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200" baseline="-25000">
                <a:solidFill>
                  <a:srgbClr val="FF0000"/>
                </a:solidFill>
                <a:ea typeface="SimSun" panose="02010600030101010101" pitchFamily="2" charset="-122"/>
              </a:rPr>
              <a:t>s = staticic</a:t>
            </a:r>
          </a:p>
        </p:txBody>
      </p:sp>
      <p:sp>
        <p:nvSpPr>
          <p:cNvPr id="25630" name="Freeform 31">
            <a:extLst>
              <a:ext uri="{FF2B5EF4-FFF2-40B4-BE49-F238E27FC236}">
                <a16:creationId xmlns:a16="http://schemas.microsoft.com/office/drawing/2014/main" id="{C38D3359-0E69-46D5-860F-E6179A2945BE}"/>
              </a:ext>
            </a:extLst>
          </p:cNvPr>
          <p:cNvSpPr>
            <a:spLocks/>
          </p:cNvSpPr>
          <p:nvPr/>
        </p:nvSpPr>
        <p:spPr bwMode="auto">
          <a:xfrm>
            <a:off x="5130800" y="1752600"/>
            <a:ext cx="2032000" cy="1828800"/>
          </a:xfrm>
          <a:custGeom>
            <a:avLst/>
            <a:gdLst>
              <a:gd name="T0" fmla="*/ 2147483646 w 1280"/>
              <a:gd name="T1" fmla="*/ 0 h 1152"/>
              <a:gd name="T2" fmla="*/ 2147483646 w 1280"/>
              <a:gd name="T3" fmla="*/ 2147483646 h 1152"/>
              <a:gd name="T4" fmla="*/ 2147483646 w 1280"/>
              <a:gd name="T5" fmla="*/ 2147483646 h 1152"/>
              <a:gd name="T6" fmla="*/ 0 60000 65536"/>
              <a:gd name="T7" fmla="*/ 0 60000 65536"/>
              <a:gd name="T8" fmla="*/ 0 60000 65536"/>
              <a:gd name="T9" fmla="*/ 0 w 1280"/>
              <a:gd name="T10" fmla="*/ 0 h 1152"/>
              <a:gd name="T11" fmla="*/ 1280 w 1280"/>
              <a:gd name="T12" fmla="*/ 1152 h 115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80" h="1152">
                <a:moveTo>
                  <a:pt x="224" y="0"/>
                </a:moveTo>
                <a:cubicBezTo>
                  <a:pt x="112" y="384"/>
                  <a:pt x="0" y="768"/>
                  <a:pt x="176" y="960"/>
                </a:cubicBezTo>
                <a:cubicBezTo>
                  <a:pt x="352" y="1152"/>
                  <a:pt x="816" y="1152"/>
                  <a:pt x="1280" y="1152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49B391-8857-4329-B541-E1C68AF48B0F}"/>
              </a:ext>
            </a:extLst>
          </p:cNvPr>
          <p:cNvSpPr/>
          <p:nvPr/>
        </p:nvSpPr>
        <p:spPr>
          <a:xfrm>
            <a:off x="8164513" y="3479800"/>
            <a:ext cx="511175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i="1" dirty="0" err="1">
                <a:solidFill>
                  <a:srgbClr val="FF0000"/>
                </a:solidFill>
                <a:latin typeface="Symbol" pitchFamily="18" charset="2"/>
                <a:ea typeface="MS PGothic" pitchFamily="34" charset="-128"/>
              </a:rPr>
              <a:t>m</a:t>
            </a:r>
            <a:r>
              <a:rPr lang="en-US" sz="2800" baseline="-25000" dirty="0" err="1">
                <a:solidFill>
                  <a:srgbClr val="FF0000"/>
                </a:solidFill>
                <a:latin typeface="+mj-lt"/>
                <a:ea typeface="MS PGothic" pitchFamily="34" charset="-128"/>
              </a:rPr>
              <a:t>k</a:t>
            </a:r>
            <a:endParaRPr lang="en-US" sz="2800" baseline="-25000" dirty="0">
              <a:solidFill>
                <a:srgbClr val="FF0000"/>
              </a:solidFill>
              <a:latin typeface="+mj-lt"/>
              <a:ea typeface="MS PGothic" pitchFamily="34" charset="-128"/>
            </a:endParaRPr>
          </a:p>
        </p:txBody>
      </p:sp>
      <p:sp>
        <p:nvSpPr>
          <p:cNvPr id="25632" name="Line 18">
            <a:extLst>
              <a:ext uri="{FF2B5EF4-FFF2-40B4-BE49-F238E27FC236}">
                <a16:creationId xmlns:a16="http://schemas.microsoft.com/office/drawing/2014/main" id="{9CB60C13-6FB9-4CA4-92A9-C21CE9CF1057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9950" y="1730375"/>
            <a:ext cx="9525" cy="5762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33" name="Line 18">
            <a:extLst>
              <a:ext uri="{FF2B5EF4-FFF2-40B4-BE49-F238E27FC236}">
                <a16:creationId xmlns:a16="http://schemas.microsoft.com/office/drawing/2014/main" id="{37538926-2281-4A15-9415-CC4BB8AC3C73}"/>
              </a:ext>
            </a:extLst>
          </p:cNvPr>
          <p:cNvSpPr>
            <a:spLocks noChangeShapeType="1"/>
          </p:cNvSpPr>
          <p:nvPr/>
        </p:nvSpPr>
        <p:spPr bwMode="auto">
          <a:xfrm>
            <a:off x="2149475" y="3741738"/>
            <a:ext cx="15875" cy="6254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34" name="Line 18">
            <a:extLst>
              <a:ext uri="{FF2B5EF4-FFF2-40B4-BE49-F238E27FC236}">
                <a16:creationId xmlns:a16="http://schemas.microsoft.com/office/drawing/2014/main" id="{4049D7C1-F069-4017-BC74-A31F114991B8}"/>
              </a:ext>
            </a:extLst>
          </p:cNvPr>
          <p:cNvSpPr>
            <a:spLocks noChangeShapeType="1"/>
          </p:cNvSpPr>
          <p:nvPr/>
        </p:nvSpPr>
        <p:spPr bwMode="auto">
          <a:xfrm>
            <a:off x="2165350" y="5799138"/>
            <a:ext cx="0" cy="673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B9D7A114-FCA8-46C9-BC0B-9E9AE7E66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850" y="115888"/>
            <a:ext cx="5986463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itle 1">
            <a:extLst>
              <a:ext uri="{FF2B5EF4-FFF2-40B4-BE49-F238E27FC236}">
                <a16:creationId xmlns:a16="http://schemas.microsoft.com/office/drawing/2014/main" id="{BF5EFF4D-66BB-4F1E-8B4F-08AD04EA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panose="02010600030101010101" pitchFamily="2" charset="-122"/>
              </a:rPr>
              <a:t>Coefficients of Friction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DDC97E9F-D736-4873-901B-BE0EFF28E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panose="02010600030101010101" pitchFamily="2" charset="-122"/>
              </a:rPr>
              <a:t>Determine the Friction Coefficients</a:t>
            </a:r>
          </a:p>
        </p:txBody>
      </p:sp>
      <p:sp>
        <p:nvSpPr>
          <p:cNvPr id="27651" name="AutoShape 41">
            <a:extLst>
              <a:ext uri="{FF2B5EF4-FFF2-40B4-BE49-F238E27FC236}">
                <a16:creationId xmlns:a16="http://schemas.microsoft.com/office/drawing/2014/main" id="{1CA3CB5A-10D9-44AC-B3F6-4A173F12FF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863" y="1620838"/>
            <a:ext cx="2362200" cy="1447800"/>
          </a:xfrm>
          <a:prstGeom prst="rtTriangl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2000">
              <a:latin typeface="Symbol" panose="05050102010706020507" pitchFamily="18" charset="2"/>
            </a:endParaRPr>
          </a:p>
        </p:txBody>
      </p:sp>
      <p:sp>
        <p:nvSpPr>
          <p:cNvPr id="27652" name="Rectangle 42">
            <a:extLst>
              <a:ext uri="{FF2B5EF4-FFF2-40B4-BE49-F238E27FC236}">
                <a16:creationId xmlns:a16="http://schemas.microsoft.com/office/drawing/2014/main" id="{34304F10-7AD9-4E5C-B71D-9FC41C603923}"/>
              </a:ext>
            </a:extLst>
          </p:cNvPr>
          <p:cNvSpPr>
            <a:spLocks noChangeArrowheads="1"/>
          </p:cNvSpPr>
          <p:nvPr/>
        </p:nvSpPr>
        <p:spPr bwMode="auto">
          <a:xfrm rot="1902086">
            <a:off x="1160463" y="1544638"/>
            <a:ext cx="6096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Times New Roman" panose="02020603050405020304" pitchFamily="18" charset="0"/>
                <a:ea typeface="SimSun" panose="02010600030101010101" pitchFamily="2" charset="-122"/>
              </a:rPr>
              <a:t>m</a:t>
            </a:r>
          </a:p>
        </p:txBody>
      </p:sp>
      <p:sp>
        <p:nvSpPr>
          <p:cNvPr id="27653" name="AutoShape 41">
            <a:extLst>
              <a:ext uri="{FF2B5EF4-FFF2-40B4-BE49-F238E27FC236}">
                <a16:creationId xmlns:a16="http://schemas.microsoft.com/office/drawing/2014/main" id="{D84B4D2A-61ED-4D19-95A6-64308A9AC0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1855788"/>
            <a:ext cx="2362200" cy="1212850"/>
          </a:xfrm>
          <a:prstGeom prst="rtTriangl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6000">
              <a:latin typeface="Times New Roman" panose="02020603050405020304" pitchFamily="18" charset="0"/>
            </a:endParaRPr>
          </a:p>
        </p:txBody>
      </p:sp>
      <p:sp>
        <p:nvSpPr>
          <p:cNvPr id="27654" name="Rectangle 42">
            <a:extLst>
              <a:ext uri="{FF2B5EF4-FFF2-40B4-BE49-F238E27FC236}">
                <a16:creationId xmlns:a16="http://schemas.microsoft.com/office/drawing/2014/main" id="{F9AC9A32-AB72-40CB-9C4D-52CB45789331}"/>
              </a:ext>
            </a:extLst>
          </p:cNvPr>
          <p:cNvSpPr>
            <a:spLocks noChangeArrowheads="1"/>
          </p:cNvSpPr>
          <p:nvPr/>
        </p:nvSpPr>
        <p:spPr bwMode="auto">
          <a:xfrm rot="1630225">
            <a:off x="5791200" y="1725613"/>
            <a:ext cx="609600" cy="3841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Times New Roman" panose="02020603050405020304" pitchFamily="18" charset="0"/>
                <a:ea typeface="SimSun" panose="02010600030101010101" pitchFamily="2" charset="-122"/>
              </a:rPr>
              <a:t>m</a:t>
            </a:r>
          </a:p>
        </p:txBody>
      </p:sp>
      <p:sp>
        <p:nvSpPr>
          <p:cNvPr id="27655" name="TextBox 7">
            <a:extLst>
              <a:ext uri="{FF2B5EF4-FFF2-40B4-BE49-F238E27FC236}">
                <a16:creationId xmlns:a16="http://schemas.microsoft.com/office/drawing/2014/main" id="{D45BC1A7-346E-4914-8052-8A3B96DCBF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5625" y="960438"/>
            <a:ext cx="4429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i="1">
                <a:latin typeface="Symbol" panose="05050102010706020507" pitchFamily="18" charset="2"/>
              </a:rPr>
              <a:t>m</a:t>
            </a:r>
            <a:r>
              <a:rPr lang="en-US" altLang="zh-CN" sz="2400" baseline="-25000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27656" name="TextBox 8">
            <a:extLst>
              <a:ext uri="{FF2B5EF4-FFF2-40B4-BE49-F238E27FC236}">
                <a16:creationId xmlns:a16="http://schemas.microsoft.com/office/drawing/2014/main" id="{2C3DF61C-9788-48EB-9BA0-62E2376F6D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6675" y="960438"/>
            <a:ext cx="4651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i="1">
                <a:latin typeface="Symbol" panose="05050102010706020507" pitchFamily="18" charset="2"/>
              </a:rPr>
              <a:t>m</a:t>
            </a:r>
            <a:r>
              <a:rPr lang="en-US" altLang="zh-CN" sz="2400" baseline="-25000">
                <a:latin typeface="Times New Roman" panose="02020603050405020304" pitchFamily="18" charset="0"/>
              </a:rPr>
              <a:t>k</a:t>
            </a:r>
          </a:p>
        </p:txBody>
      </p:sp>
      <p:sp>
        <p:nvSpPr>
          <p:cNvPr id="27657" name="Rectangle 9">
            <a:extLst>
              <a:ext uri="{FF2B5EF4-FFF2-40B4-BE49-F238E27FC236}">
                <a16:creationId xmlns:a16="http://schemas.microsoft.com/office/drawing/2014/main" id="{7F1EC12E-802F-4C45-B97A-E952A4568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8538" y="2668588"/>
            <a:ext cx="317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 i="1">
                <a:solidFill>
                  <a:srgbClr val="000000"/>
                </a:solidFill>
                <a:latin typeface="Symbol" panose="05050102010706020507" pitchFamily="18" charset="2"/>
              </a:rPr>
              <a:t>q</a:t>
            </a:r>
          </a:p>
        </p:txBody>
      </p:sp>
      <p:sp>
        <p:nvSpPr>
          <p:cNvPr id="27658" name="Rectangle 10">
            <a:extLst>
              <a:ext uri="{FF2B5EF4-FFF2-40B4-BE49-F238E27FC236}">
                <a16:creationId xmlns:a16="http://schemas.microsoft.com/office/drawing/2014/main" id="{EEE02982-87D1-4218-A871-47F24794C7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1350" y="2668588"/>
            <a:ext cx="3746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 i="1">
                <a:solidFill>
                  <a:srgbClr val="000000"/>
                </a:solidFill>
                <a:latin typeface="Symbol" panose="05050102010706020507" pitchFamily="18" charset="2"/>
              </a:rPr>
              <a:t>q</a:t>
            </a:r>
            <a:r>
              <a:rPr lang="en-US" altLang="zh-CN" sz="2000" i="1">
                <a:solidFill>
                  <a:srgbClr val="000000"/>
                </a:solidFill>
              </a:rPr>
              <a:t>’</a:t>
            </a:r>
            <a:endParaRPr lang="en-US" altLang="zh-CN" sz="2000" i="1">
              <a:solidFill>
                <a:srgbClr val="000000"/>
              </a:solidFill>
              <a:latin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8E924D50-119B-4CFA-8979-942E771E6C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953500" cy="722313"/>
          </a:xfrm>
        </p:spPr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Friction</a:t>
            </a:r>
          </a:p>
        </p:txBody>
      </p:sp>
      <p:sp>
        <p:nvSpPr>
          <p:cNvPr id="28675" name="Text Box 9">
            <a:extLst>
              <a:ext uri="{FF2B5EF4-FFF2-40B4-BE49-F238E27FC236}">
                <a16:creationId xmlns:a16="http://schemas.microsoft.com/office/drawing/2014/main" id="{E9088F44-86F1-4225-8955-DAB61AB93F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1925" y="3827463"/>
            <a:ext cx="44751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/>
              <a:t>Friction is important in walking, driving</a:t>
            </a:r>
            <a:br>
              <a:rPr lang="en-US" altLang="zh-CN" sz="2000"/>
            </a:br>
            <a:r>
              <a:rPr lang="en-US" altLang="zh-CN" sz="2000"/>
              <a:t>and a host of other applications:</a:t>
            </a:r>
          </a:p>
        </p:txBody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BB3A1EF2-E158-4212-82B9-76745ABD9C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450" y="857250"/>
            <a:ext cx="8732838" cy="2794000"/>
          </a:xfrm>
        </p:spPr>
        <p:txBody>
          <a:bodyPr/>
          <a:lstStyle/>
          <a:p>
            <a:pPr eaLnBrk="1" hangingPunct="1"/>
            <a:r>
              <a:rPr lang="en-US" altLang="zh-CN" sz="2400" b="1"/>
              <a:t>Friction</a:t>
            </a:r>
            <a:r>
              <a:rPr lang="en-US" altLang="zh-CN" sz="2400"/>
              <a:t> is a force that opposes the relative motion of two contacting surfaces.</a:t>
            </a:r>
          </a:p>
          <a:p>
            <a:pPr eaLnBrk="1" hangingPunct="1"/>
            <a:r>
              <a:rPr lang="en-US" altLang="zh-CN" sz="2400" b="1"/>
              <a:t>Static friction</a:t>
            </a:r>
            <a:r>
              <a:rPr lang="en-US" altLang="zh-CN" sz="2400"/>
              <a:t> occurs when the surfaces aren’t in motion; its magnitude is </a:t>
            </a:r>
            <a:r>
              <a:rPr lang="en-US" altLang="zh-CN" sz="2400" i="1"/>
              <a:t>f</a:t>
            </a:r>
            <a:r>
              <a:rPr lang="en-US" altLang="zh-CN" sz="2400" baseline="-25000"/>
              <a:t>s </a:t>
            </a:r>
            <a:r>
              <a:rPr lang="en-US" altLang="zh-CN" sz="2400"/>
              <a:t>≥ </a:t>
            </a:r>
            <a:r>
              <a:rPr lang="en-US" altLang="zh-CN" sz="2400" i="1">
                <a:latin typeface="Symbol" panose="05050102010706020507" pitchFamily="18" charset="2"/>
                <a:sym typeface="Symbol" panose="05050102010706020507" pitchFamily="18" charset="2"/>
              </a:rPr>
              <a:t></a:t>
            </a:r>
            <a:r>
              <a:rPr lang="en-US" altLang="zh-CN" sz="2400" baseline="-25000"/>
              <a:t>s</a:t>
            </a:r>
            <a:r>
              <a:rPr lang="en-US" altLang="zh-CN" sz="2400" i="1"/>
              <a:t>n</a:t>
            </a:r>
            <a:r>
              <a:rPr lang="en-US" altLang="zh-CN" sz="2400"/>
              <a:t>, where </a:t>
            </a:r>
            <a:r>
              <a:rPr lang="en-US" altLang="zh-CN" sz="2400" i="1"/>
              <a:t>n</a:t>
            </a:r>
            <a:r>
              <a:rPr lang="en-US" altLang="zh-CN" sz="2400"/>
              <a:t> is the normal force between the surfaces and </a:t>
            </a:r>
            <a:r>
              <a:rPr lang="en-US" altLang="zh-CN" sz="2400" i="1">
                <a:latin typeface="Symbol" panose="05050102010706020507" pitchFamily="18" charset="2"/>
                <a:sym typeface="Symbol" panose="05050102010706020507" pitchFamily="18" charset="2"/>
              </a:rPr>
              <a:t></a:t>
            </a:r>
            <a:r>
              <a:rPr lang="en-US" altLang="zh-CN" sz="2400" baseline="-25000"/>
              <a:t>s</a:t>
            </a:r>
            <a:r>
              <a:rPr lang="en-US" altLang="zh-CN" sz="2400"/>
              <a:t> is the </a:t>
            </a:r>
            <a:r>
              <a:rPr lang="en-US" altLang="zh-CN" sz="2400" b="1"/>
              <a:t>coefficient of static friction.</a:t>
            </a:r>
            <a:endParaRPr lang="en-US" altLang="zh-CN" sz="2400"/>
          </a:p>
          <a:p>
            <a:pPr eaLnBrk="1" hangingPunct="1"/>
            <a:r>
              <a:rPr lang="en-US" altLang="zh-CN" sz="2400" b="1"/>
              <a:t>Kinetic friction</a:t>
            </a:r>
            <a:r>
              <a:rPr lang="en-US" altLang="zh-CN" sz="2400"/>
              <a:t> occurs between surfaces in motion; its magnitude is </a:t>
            </a:r>
            <a:r>
              <a:rPr lang="en-US" altLang="zh-CN" sz="2400" i="1"/>
              <a:t>f</a:t>
            </a:r>
            <a:r>
              <a:rPr lang="en-US" altLang="zh-CN" sz="2400" baseline="-25000"/>
              <a:t>k </a:t>
            </a:r>
            <a:r>
              <a:rPr lang="en-US" altLang="zh-CN" sz="2400"/>
              <a:t>= </a:t>
            </a:r>
            <a:r>
              <a:rPr lang="en-US" altLang="zh-CN" sz="2400" i="1">
                <a:latin typeface="Symbol" panose="05050102010706020507" pitchFamily="18" charset="2"/>
                <a:sym typeface="Symbol" panose="05050102010706020507" pitchFamily="18" charset="2"/>
              </a:rPr>
              <a:t></a:t>
            </a:r>
            <a:r>
              <a:rPr lang="en-US" altLang="zh-CN" sz="2400" baseline="-25000"/>
              <a:t>k</a:t>
            </a:r>
            <a:r>
              <a:rPr lang="en-US" altLang="zh-CN" sz="2400" i="1"/>
              <a:t>n.</a:t>
            </a:r>
          </a:p>
        </p:txBody>
      </p:sp>
      <p:pic>
        <p:nvPicPr>
          <p:cNvPr id="28677" name="Picture 26" descr="05_22_Figure">
            <a:extLst>
              <a:ext uri="{FF2B5EF4-FFF2-40B4-BE49-F238E27FC236}">
                <a16:creationId xmlns:a16="http://schemas.microsoft.com/office/drawing/2014/main" id="{82E597E0-737D-4FF0-8AB4-9DB081F24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413" y="4837113"/>
            <a:ext cx="2705100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28" descr="05_21_Figure">
            <a:extLst>
              <a:ext uri="{FF2B5EF4-FFF2-40B4-BE49-F238E27FC236}">
                <a16:creationId xmlns:a16="http://schemas.microsoft.com/office/drawing/2014/main" id="{1F013E19-5042-4701-9B0A-AC443F43C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0" y="4706938"/>
            <a:ext cx="2341563" cy="144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9" name="Picture 30" descr="05_18_Figure">
            <a:extLst>
              <a:ext uri="{FF2B5EF4-FFF2-40B4-BE49-F238E27FC236}">
                <a16:creationId xmlns:a16="http://schemas.microsoft.com/office/drawing/2014/main" id="{3331CAD3-A88C-40F0-A8F2-099296E50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63" y="3746500"/>
            <a:ext cx="1547812" cy="278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2" name="Group 6">
            <a:extLst>
              <a:ext uri="{FF2B5EF4-FFF2-40B4-BE49-F238E27FC236}">
                <a16:creationId xmlns:a16="http://schemas.microsoft.com/office/drawing/2014/main" id="{B28CEF88-04BC-4BAA-8388-DC5756BA4978}"/>
              </a:ext>
            </a:extLst>
          </p:cNvPr>
          <p:cNvGrpSpPr>
            <a:grpSpLocks/>
          </p:cNvGrpSpPr>
          <p:nvPr/>
        </p:nvGrpSpPr>
        <p:grpSpPr bwMode="auto">
          <a:xfrm>
            <a:off x="446088" y="858838"/>
            <a:ext cx="8401050" cy="4814887"/>
            <a:chOff x="446837" y="858202"/>
            <a:chExt cx="8399712" cy="4814827"/>
          </a:xfrm>
        </p:grpSpPr>
        <p:pic>
          <p:nvPicPr>
            <p:cNvPr id="30724" name="Picture 3" descr="05_Summ_1">
              <a:extLst>
                <a:ext uri="{FF2B5EF4-FFF2-40B4-BE49-F238E27FC236}">
                  <a16:creationId xmlns:a16="http://schemas.microsoft.com/office/drawing/2014/main" id="{8ED78629-4077-41C8-91B0-A5D18AD42F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837" y="2473780"/>
              <a:ext cx="4584948" cy="3199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0725" name="Group 5">
              <a:extLst>
                <a:ext uri="{FF2B5EF4-FFF2-40B4-BE49-F238E27FC236}">
                  <a16:creationId xmlns:a16="http://schemas.microsoft.com/office/drawing/2014/main" id="{BBE163A6-D850-41E7-8724-3FCDC6ED38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2940" y="858202"/>
              <a:ext cx="8373609" cy="1436914"/>
              <a:chOff x="472940" y="858202"/>
              <a:chExt cx="8373609" cy="1436914"/>
            </a:xfrm>
          </p:grpSpPr>
          <p:sp>
            <p:nvSpPr>
              <p:cNvPr id="30726" name="Rectangle 2">
                <a:extLst>
                  <a:ext uri="{FF2B5EF4-FFF2-40B4-BE49-F238E27FC236}">
                    <a16:creationId xmlns:a16="http://schemas.microsoft.com/office/drawing/2014/main" id="{D294B940-D7D8-46F4-A7D3-0BD936D1A7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6633" y="858202"/>
                <a:ext cx="7199916" cy="14369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727" name="TextBox 4">
                <a:extLst>
                  <a:ext uri="{FF2B5EF4-FFF2-40B4-BE49-F238E27FC236}">
                    <a16:creationId xmlns:a16="http://schemas.microsoft.com/office/drawing/2014/main" id="{2E394158-D895-4442-899B-7E519AC363C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2940" y="948632"/>
                <a:ext cx="7188186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</a:rPr>
                  <a:t>At what angle should a road with 200m curvature radius </a:t>
                </a:r>
              </a:p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</a:rPr>
                  <a:t>Be banked for travel at 90km/h (25m/s)</a:t>
                </a:r>
              </a:p>
            </p:txBody>
          </p:sp>
        </p:grpSp>
      </p:grpSp>
      <p:sp>
        <p:nvSpPr>
          <p:cNvPr id="30723" name="Rectangle 2">
            <a:extLst>
              <a:ext uri="{FF2B5EF4-FFF2-40B4-BE49-F238E27FC236}">
                <a16:creationId xmlns:a16="http://schemas.microsoft.com/office/drawing/2014/main" id="{F53193F9-1990-4A2A-937E-663C57441F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64611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3600" b="1">
                <a:solidFill>
                  <a:schemeClr val="bg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Friction is not Enough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D978BBD8-35A2-44A9-9443-484508AFCD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Solving Problems with Friction</a:t>
            </a:r>
          </a:p>
        </p:txBody>
      </p:sp>
      <p:sp>
        <p:nvSpPr>
          <p:cNvPr id="32771" name="Text Box 3">
            <a:extLst>
              <a:ext uri="{FF2B5EF4-FFF2-40B4-BE49-F238E27FC236}">
                <a16:creationId xmlns:a16="http://schemas.microsoft.com/office/drawing/2014/main" id="{F091D8E2-0B17-4156-8964-33C8F4848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9075" y="4103688"/>
            <a:ext cx="18002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TW" sz="1800">
                <a:ea typeface="PMingLiU" pitchFamily="18" charset="-120"/>
              </a:rPr>
              <a:t>  </a:t>
            </a:r>
            <a:r>
              <a:rPr lang="en-US" altLang="zh-CN" sz="1800">
                <a:ea typeface="PMingLiU" pitchFamily="18" charset="-120"/>
              </a:rPr>
              <a:t>Newton’s law:</a:t>
            </a:r>
          </a:p>
        </p:txBody>
      </p:sp>
      <p:sp>
        <p:nvSpPr>
          <p:cNvPr id="32772" name="Rectangle 5">
            <a:extLst>
              <a:ext uri="{FF2B5EF4-FFF2-40B4-BE49-F238E27FC236}">
                <a16:creationId xmlns:a16="http://schemas.microsoft.com/office/drawing/2014/main" id="{475863D8-432A-4B1B-9009-68AB4EA19C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5900" y="701675"/>
            <a:ext cx="8678863" cy="2794000"/>
          </a:xfrm>
        </p:spPr>
        <p:txBody>
          <a:bodyPr/>
          <a:lstStyle/>
          <a:p>
            <a:pPr eaLnBrk="1" hangingPunct="1"/>
            <a:r>
              <a:rPr lang="en-US" altLang="zh-CN" sz="2400"/>
              <a:t>Problems with friction are like all other Newton’s law problems.</a:t>
            </a:r>
          </a:p>
          <a:p>
            <a:pPr eaLnBrk="1" hangingPunct="1"/>
            <a:r>
              <a:rPr lang="en-US" altLang="zh-CN" sz="2400"/>
              <a:t>Identify the forces, draw a free</a:t>
            </a:r>
            <a:r>
              <a:rPr lang="en-US" altLang="zh-TW" sz="2400">
                <a:ea typeface="PMingLiU" pitchFamily="18" charset="-120"/>
              </a:rPr>
              <a:t>-</a:t>
            </a:r>
            <a:r>
              <a:rPr lang="en-US" altLang="zh-CN" sz="2400"/>
              <a:t>body diagram, write Newton’s law.</a:t>
            </a:r>
          </a:p>
          <a:p>
            <a:pPr eaLnBrk="1" hangingPunct="1"/>
            <a:r>
              <a:rPr lang="en-US" altLang="zh-CN" sz="2400"/>
              <a:t>You’ll need to relate the force components in two perpendicular directions, corresponding to the normal force and the frictional force.</a:t>
            </a:r>
            <a:endParaRPr lang="en-US" altLang="zh-CN" sz="2400" i="1"/>
          </a:p>
        </p:txBody>
      </p:sp>
      <p:sp>
        <p:nvSpPr>
          <p:cNvPr id="32773" name="Text Box 8">
            <a:extLst>
              <a:ext uri="{FF2B5EF4-FFF2-40B4-BE49-F238E27FC236}">
                <a16:creationId xmlns:a16="http://schemas.microsoft.com/office/drawing/2014/main" id="{BAF75124-FC0D-4F15-A784-CC9473F08E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438" y="3567113"/>
            <a:ext cx="7073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TW" sz="2000">
                <a:ea typeface="PMingLiU" pitchFamily="18" charset="-120"/>
              </a:rPr>
              <a:t>  </a:t>
            </a:r>
            <a:r>
              <a:rPr lang="en-US" altLang="zh-TW" sz="2400">
                <a:ea typeface="PMingLiU" pitchFamily="18" charset="-120"/>
              </a:rPr>
              <a:t>Example: </a:t>
            </a:r>
            <a:r>
              <a:rPr lang="en-US" altLang="zh-CN" sz="2400">
                <a:ea typeface="PMingLiU" pitchFamily="18" charset="-120"/>
              </a:rPr>
              <a:t>A braking car: What’s the acceleration?</a:t>
            </a:r>
          </a:p>
        </p:txBody>
      </p:sp>
      <p:sp>
        <p:nvSpPr>
          <p:cNvPr id="32774" name="Text Box 11">
            <a:extLst>
              <a:ext uri="{FF2B5EF4-FFF2-40B4-BE49-F238E27FC236}">
                <a16:creationId xmlns:a16="http://schemas.microsoft.com/office/drawing/2014/main" id="{A0F54182-BD6B-41C3-B533-F3045AE01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0188" y="4629150"/>
            <a:ext cx="19526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TW" sz="1800">
                <a:ea typeface="PMingLiU" pitchFamily="18" charset="-120"/>
              </a:rPr>
              <a:t>  </a:t>
            </a:r>
            <a:r>
              <a:rPr lang="en-US" altLang="zh-CN" sz="1800">
                <a:ea typeface="PMingLiU" pitchFamily="18" charset="-120"/>
              </a:rPr>
              <a:t>In components:</a:t>
            </a:r>
          </a:p>
        </p:txBody>
      </p:sp>
      <p:sp>
        <p:nvSpPr>
          <p:cNvPr id="32775" name="Text Box 20">
            <a:extLst>
              <a:ext uri="{FF2B5EF4-FFF2-40B4-BE49-F238E27FC236}">
                <a16:creationId xmlns:a16="http://schemas.microsoft.com/office/drawing/2014/main" id="{F0B9B45F-6109-4663-A213-BC815DE760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4475" y="5427663"/>
            <a:ext cx="15462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TW" sz="1800">
                <a:ea typeface="PMingLiU" pitchFamily="18" charset="-120"/>
              </a:rPr>
              <a:t>  </a:t>
            </a:r>
            <a:r>
              <a:rPr lang="en-US" altLang="zh-CN" sz="1800">
                <a:ea typeface="PMingLiU" pitchFamily="18" charset="-120"/>
              </a:rPr>
              <a:t>Solve for </a:t>
            </a:r>
            <a:r>
              <a:rPr lang="en-US" altLang="zh-CN" sz="1800" i="1">
                <a:ea typeface="PMingLiU" pitchFamily="18" charset="-120"/>
              </a:rPr>
              <a:t>a</a:t>
            </a:r>
            <a:r>
              <a:rPr lang="en-US" altLang="zh-CN" sz="1800">
                <a:ea typeface="PMingLiU" pitchFamily="18" charset="-120"/>
              </a:rPr>
              <a:t>:</a:t>
            </a:r>
          </a:p>
        </p:txBody>
      </p:sp>
      <p:graphicFrame>
        <p:nvGraphicFramePr>
          <p:cNvPr id="32776" name="Object 2">
            <a:extLst>
              <a:ext uri="{FF2B5EF4-FFF2-40B4-BE49-F238E27FC236}">
                <a16:creationId xmlns:a16="http://schemas.microsoft.com/office/drawing/2014/main" id="{E610A903-FF90-46D8-BA88-8F316557BD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94225" y="5797550"/>
          <a:ext cx="3502025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0" name="Equation" r:id="rId4" imgW="2247900" imgH="546100" progId="Equation.DSMT4">
                  <p:embed/>
                </p:oleObj>
              </mc:Choice>
              <mc:Fallback>
                <p:oleObj name="Equation" r:id="rId4" imgW="2247900" imgH="5461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4225" y="5797550"/>
                        <a:ext cx="3502025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7" name="Object 3">
            <a:extLst>
              <a:ext uri="{FF2B5EF4-FFF2-40B4-BE49-F238E27FC236}">
                <a16:creationId xmlns:a16="http://schemas.microsoft.com/office/drawing/2014/main" id="{4F5283F8-088D-4B19-B26F-E2183C01EB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91213" y="4083050"/>
          <a:ext cx="167005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1" name="Equation" r:id="rId6" imgW="1040948" imgH="266584" progId="Equation.DSMT4">
                  <p:embed/>
                </p:oleObj>
              </mc:Choice>
              <mc:Fallback>
                <p:oleObj name="Equation" r:id="rId6" imgW="1040948" imgH="266584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1213" y="4083050"/>
                        <a:ext cx="1670050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8" name="Object 4">
            <a:extLst>
              <a:ext uri="{FF2B5EF4-FFF2-40B4-BE49-F238E27FC236}">
                <a16:creationId xmlns:a16="http://schemas.microsoft.com/office/drawing/2014/main" id="{10A3A1F3-87DC-4A4F-A245-3E0E05D63C7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15038" y="4649788"/>
          <a:ext cx="1806575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2" name="Equation" r:id="rId8" imgW="1016000" imgH="431800" progId="Equation.DSMT4">
                  <p:embed/>
                </p:oleObj>
              </mc:Choice>
              <mc:Fallback>
                <p:oleObj name="Equation" r:id="rId8" imgW="1016000" imgH="431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5038" y="4649788"/>
                        <a:ext cx="1806575" cy="79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2779" name="Picture 27" descr="05_23_Figure">
            <a:extLst>
              <a:ext uri="{FF2B5EF4-FFF2-40B4-BE49-F238E27FC236}">
                <a16:creationId xmlns:a16="http://schemas.microsoft.com/office/drawing/2014/main" id="{81DC2DE6-E50C-4077-9E04-D27157520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3" y="4170363"/>
            <a:ext cx="1958975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C3349533-6978-430D-953A-B2B8880DEE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584200"/>
          </a:xfrm>
        </p:spPr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Problems with Friction: Examples</a:t>
            </a:r>
          </a:p>
        </p:txBody>
      </p:sp>
      <p:sp>
        <p:nvSpPr>
          <p:cNvPr id="34819" name="AutoShape 41">
            <a:extLst>
              <a:ext uri="{FF2B5EF4-FFF2-40B4-BE49-F238E27FC236}">
                <a16:creationId xmlns:a16="http://schemas.microsoft.com/office/drawing/2014/main" id="{626C8379-0272-4144-8A0A-E31BF4CD8B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1600200"/>
            <a:ext cx="2362200" cy="1447800"/>
          </a:xfrm>
          <a:prstGeom prst="rtTriangl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6000">
              <a:latin typeface="Times New Roman" panose="02020603050405020304" pitchFamily="18" charset="0"/>
            </a:endParaRPr>
          </a:p>
        </p:txBody>
      </p:sp>
      <p:sp>
        <p:nvSpPr>
          <p:cNvPr id="34820" name="Rectangle 42">
            <a:extLst>
              <a:ext uri="{FF2B5EF4-FFF2-40B4-BE49-F238E27FC236}">
                <a16:creationId xmlns:a16="http://schemas.microsoft.com/office/drawing/2014/main" id="{24412B55-03B7-4DA3-9F44-1E3D33107C53}"/>
              </a:ext>
            </a:extLst>
          </p:cNvPr>
          <p:cNvSpPr>
            <a:spLocks noChangeArrowheads="1"/>
          </p:cNvSpPr>
          <p:nvPr/>
        </p:nvSpPr>
        <p:spPr bwMode="auto">
          <a:xfrm rot="1902086">
            <a:off x="3276600" y="1524000"/>
            <a:ext cx="6096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Times New Roman" panose="02020603050405020304" pitchFamily="18" charset="0"/>
                <a:ea typeface="SimSun" panose="02010600030101010101" pitchFamily="2" charset="-122"/>
              </a:rPr>
              <a:t>m</a:t>
            </a:r>
          </a:p>
        </p:txBody>
      </p:sp>
      <p:sp>
        <p:nvSpPr>
          <p:cNvPr id="34821" name="Rectangle 43">
            <a:extLst>
              <a:ext uri="{FF2B5EF4-FFF2-40B4-BE49-F238E27FC236}">
                <a16:creationId xmlns:a16="http://schemas.microsoft.com/office/drawing/2014/main" id="{1DA29E72-5C17-49AF-9D3E-398D6621F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133600"/>
            <a:ext cx="19812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6000">
              <a:latin typeface="Times New Roman" panose="02020603050405020304" pitchFamily="18" charset="0"/>
            </a:endParaRPr>
          </a:p>
        </p:txBody>
      </p:sp>
      <p:sp>
        <p:nvSpPr>
          <p:cNvPr id="34822" name="Rectangle 44">
            <a:extLst>
              <a:ext uri="{FF2B5EF4-FFF2-40B4-BE49-F238E27FC236}">
                <a16:creationId xmlns:a16="http://schemas.microsoft.com/office/drawing/2014/main" id="{F196C114-E6D7-421D-922C-BD8D5F339B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1676400"/>
            <a:ext cx="7620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Times New Roman" panose="02020603050405020304" pitchFamily="18" charset="0"/>
                <a:ea typeface="SimSun" panose="02010600030101010101" pitchFamily="2" charset="-122"/>
              </a:rPr>
              <a:t>m</a:t>
            </a:r>
          </a:p>
        </p:txBody>
      </p:sp>
      <p:sp>
        <p:nvSpPr>
          <p:cNvPr id="34823" name="Rectangle 45">
            <a:extLst>
              <a:ext uri="{FF2B5EF4-FFF2-40B4-BE49-F238E27FC236}">
                <a16:creationId xmlns:a16="http://schemas.microsoft.com/office/drawing/2014/main" id="{532436C0-BC1B-43BC-94E3-238198FA9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1752600"/>
            <a:ext cx="2209800" cy="1295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6000">
              <a:latin typeface="Times New Roman" panose="02020603050405020304" pitchFamily="18" charset="0"/>
            </a:endParaRPr>
          </a:p>
        </p:txBody>
      </p:sp>
      <p:sp>
        <p:nvSpPr>
          <p:cNvPr id="34824" name="Rectangle 47">
            <a:extLst>
              <a:ext uri="{FF2B5EF4-FFF2-40B4-BE49-F238E27FC236}">
                <a16:creationId xmlns:a16="http://schemas.microsoft.com/office/drawing/2014/main" id="{DA75AB83-56A0-4179-B9E1-BAFB80B45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1295400"/>
            <a:ext cx="7620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Times New Roman" panose="02020603050405020304" pitchFamily="18" charset="0"/>
                <a:ea typeface="SimSun" panose="02010600030101010101" pitchFamily="2" charset="-122"/>
              </a:rPr>
              <a:t>m</a:t>
            </a:r>
          </a:p>
        </p:txBody>
      </p:sp>
      <p:sp>
        <p:nvSpPr>
          <p:cNvPr id="34825" name="Line 49">
            <a:extLst>
              <a:ext uri="{FF2B5EF4-FFF2-40B4-BE49-F238E27FC236}">
                <a16:creationId xmlns:a16="http://schemas.microsoft.com/office/drawing/2014/main" id="{8ADCBB2B-00A5-483A-9B0D-D4E26893DF7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24800" y="1600200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26" name="Oval 48">
            <a:extLst>
              <a:ext uri="{FF2B5EF4-FFF2-40B4-BE49-F238E27FC236}">
                <a16:creationId xmlns:a16="http://schemas.microsoft.com/office/drawing/2014/main" id="{9E17D40A-C35E-4C06-A84D-2CD633251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1447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6000">
              <a:latin typeface="Times New Roman" panose="02020603050405020304" pitchFamily="18" charset="0"/>
            </a:endParaRPr>
          </a:p>
        </p:txBody>
      </p:sp>
      <p:sp>
        <p:nvSpPr>
          <p:cNvPr id="34827" name="Line 50">
            <a:extLst>
              <a:ext uri="{FF2B5EF4-FFF2-40B4-BE49-F238E27FC236}">
                <a16:creationId xmlns:a16="http://schemas.microsoft.com/office/drawing/2014/main" id="{E05FCEC5-1D4C-42D0-BE01-4D98E9630B7C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5600" y="14478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28" name="Line 51">
            <a:extLst>
              <a:ext uri="{FF2B5EF4-FFF2-40B4-BE49-F238E27FC236}">
                <a16:creationId xmlns:a16="http://schemas.microsoft.com/office/drawing/2014/main" id="{BD3070B9-A9FD-4B62-8F5C-5BA0396B5DE0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3400" y="16002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29" name="Rectangle 52">
            <a:extLst>
              <a:ext uri="{FF2B5EF4-FFF2-40B4-BE49-F238E27FC236}">
                <a16:creationId xmlns:a16="http://schemas.microsoft.com/office/drawing/2014/main" id="{78B19126-3020-4E99-A8B4-C334ECEC1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2133600"/>
            <a:ext cx="3048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  <a:ea typeface="SimSun" panose="02010600030101010101" pitchFamily="2" charset="-122"/>
              </a:rPr>
              <a:t>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AD7CC126-0A1D-44A5-8FA6-FA53B3BDA0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In this lecture you’ll learn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1AAF5EE-C41F-49EA-B199-8FE1495776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9063" y="1609725"/>
            <a:ext cx="4708525" cy="4113213"/>
          </a:xfrm>
        </p:spPr>
        <p:txBody>
          <a:bodyPr/>
          <a:lstStyle/>
          <a:p>
            <a:pPr eaLnBrk="1" hangingPunct="1"/>
            <a:r>
              <a:rPr lang="en-US" altLang="zh-CN"/>
              <a:t>To use Newton’s second law to solve problems involving</a:t>
            </a:r>
          </a:p>
          <a:p>
            <a:pPr lvl="1" eaLnBrk="1" hangingPunct="1"/>
            <a:r>
              <a:rPr lang="en-US" altLang="zh-CN" sz="2600"/>
              <a:t>Objects moving in two dimensions</a:t>
            </a:r>
          </a:p>
          <a:p>
            <a:pPr lvl="1" eaLnBrk="1" hangingPunct="1"/>
            <a:r>
              <a:rPr lang="en-US" altLang="zh-CN" sz="2600"/>
              <a:t>Multiple objects</a:t>
            </a:r>
          </a:p>
          <a:p>
            <a:pPr lvl="1" eaLnBrk="1" hangingPunct="1"/>
            <a:r>
              <a:rPr lang="en-US" altLang="zh-CN" sz="2600"/>
              <a:t>Circular motion</a:t>
            </a:r>
          </a:p>
          <a:p>
            <a:pPr lvl="1" eaLnBrk="1" hangingPunct="1"/>
            <a:r>
              <a:rPr lang="en-US" altLang="zh-CN" sz="2600"/>
              <a:t>Frictional forces</a:t>
            </a:r>
          </a:p>
          <a:p>
            <a:pPr marL="1085850" lvl="2" eaLnBrk="1" hangingPunct="1"/>
            <a:r>
              <a:rPr lang="en-US" altLang="zh-CN" sz="2400"/>
              <a:t>And the nature of friction</a:t>
            </a:r>
          </a:p>
        </p:txBody>
      </p:sp>
      <p:pic>
        <p:nvPicPr>
          <p:cNvPr id="7172" name="Picture 9" descr="05_00_ChOpener5">
            <a:extLst>
              <a:ext uri="{FF2B5EF4-FFF2-40B4-BE49-F238E27FC236}">
                <a16:creationId xmlns:a16="http://schemas.microsoft.com/office/drawing/2014/main" id="{9CAD1B18-4ED1-470F-BC01-CB8F11CA0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858963"/>
            <a:ext cx="4246563" cy="372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2" name="Group 4">
            <a:extLst>
              <a:ext uri="{FF2B5EF4-FFF2-40B4-BE49-F238E27FC236}">
                <a16:creationId xmlns:a16="http://schemas.microsoft.com/office/drawing/2014/main" id="{416903A6-63F8-4E0F-8871-6883C138CADC}"/>
              </a:ext>
            </a:extLst>
          </p:cNvPr>
          <p:cNvGrpSpPr>
            <a:grpSpLocks/>
          </p:cNvGrpSpPr>
          <p:nvPr/>
        </p:nvGrpSpPr>
        <p:grpSpPr bwMode="auto">
          <a:xfrm>
            <a:off x="261938" y="815975"/>
            <a:ext cx="8653462" cy="5688013"/>
            <a:chOff x="262165" y="816429"/>
            <a:chExt cx="8653235" cy="5687324"/>
          </a:xfrm>
        </p:grpSpPr>
        <p:pic>
          <p:nvPicPr>
            <p:cNvPr id="35844" name="Picture 3" descr="05_27_Figure">
              <a:extLst>
                <a:ext uri="{FF2B5EF4-FFF2-40B4-BE49-F238E27FC236}">
                  <a16:creationId xmlns:a16="http://schemas.microsoft.com/office/drawing/2014/main" id="{076456F3-1C72-42FC-9191-59F8D79796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165" y="2789010"/>
              <a:ext cx="4292670" cy="278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45" name="Picture 3" descr="05_28_Figure">
              <a:extLst>
                <a:ext uri="{FF2B5EF4-FFF2-40B4-BE49-F238E27FC236}">
                  <a16:creationId xmlns:a16="http://schemas.microsoft.com/office/drawing/2014/main" id="{E0CD6967-9073-4387-98FD-A8BE3BFEEE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1284" y="2286907"/>
              <a:ext cx="3751716" cy="4216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46" name="Rectangle 3">
              <a:extLst>
                <a:ext uri="{FF2B5EF4-FFF2-40B4-BE49-F238E27FC236}">
                  <a16:creationId xmlns:a16="http://schemas.microsoft.com/office/drawing/2014/main" id="{09BF63C1-C30F-4126-9D7E-16D85DDDB2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7771" y="816429"/>
              <a:ext cx="6607629" cy="1273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6000">
                <a:latin typeface="Times New Roman" panose="02020603050405020304" pitchFamily="18" charset="0"/>
              </a:endParaRPr>
            </a:p>
          </p:txBody>
        </p:sp>
      </p:grpSp>
      <p:sp>
        <p:nvSpPr>
          <p:cNvPr id="35843" name="Rectangle 2">
            <a:extLst>
              <a:ext uri="{FF2B5EF4-FFF2-40B4-BE49-F238E27FC236}">
                <a16:creationId xmlns:a16="http://schemas.microsoft.com/office/drawing/2014/main" id="{6C8621F5-F4A2-46B0-9E14-F62ABB568D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52387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b="1">
                <a:solidFill>
                  <a:schemeClr val="bg1"/>
                </a:solidFill>
                <a:latin typeface="Georgia" panose="02040502050405020303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Free Body Diagram with Friction: Example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>
            <a:extLst>
              <a:ext uri="{FF2B5EF4-FFF2-40B4-BE49-F238E27FC236}">
                <a16:creationId xmlns:a16="http://schemas.microsoft.com/office/drawing/2014/main" id="{38274ED1-195B-43B6-BC06-143C96A38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panose="02010600030101010101" pitchFamily="2" charset="-122"/>
              </a:rPr>
              <a:t>Free Body Diagram</a:t>
            </a:r>
          </a:p>
        </p:txBody>
      </p:sp>
      <p:pic>
        <p:nvPicPr>
          <p:cNvPr id="37891" name="Picture 3" descr="05_28_Figure">
            <a:extLst>
              <a:ext uri="{FF2B5EF4-FFF2-40B4-BE49-F238E27FC236}">
                <a16:creationId xmlns:a16="http://schemas.microsoft.com/office/drawing/2014/main" id="{1F12D16E-E78D-4C92-8A44-BCED4845D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89050"/>
            <a:ext cx="3751263" cy="421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E05DB743-C037-4F2A-9153-AEB0D5F2F9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Elastic Forces</a:t>
            </a:r>
          </a:p>
        </p:txBody>
      </p:sp>
      <p:sp>
        <p:nvSpPr>
          <p:cNvPr id="38915" name="Text Box 4">
            <a:extLst>
              <a:ext uri="{FF2B5EF4-FFF2-40B4-BE49-F238E27FC236}">
                <a16:creationId xmlns:a16="http://schemas.microsoft.com/office/drawing/2014/main" id="{FA839793-8332-405C-A4F5-4003D0859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19200"/>
            <a:ext cx="41021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6600" i="1">
                <a:latin typeface="Times New Roman" panose="02020603050405020304" pitchFamily="18" charset="0"/>
                <a:ea typeface="SimSun" panose="02010600030101010101" pitchFamily="2" charset="-122"/>
              </a:rPr>
              <a:t>F</a:t>
            </a:r>
            <a:r>
              <a:rPr lang="en-US" altLang="zh-CN" sz="6600" baseline="-25000">
                <a:latin typeface="Times New Roman" panose="02020603050405020304" pitchFamily="18" charset="0"/>
                <a:ea typeface="SimSun" panose="02010600030101010101" pitchFamily="2" charset="-122"/>
              </a:rPr>
              <a:t>Spring</a:t>
            </a:r>
            <a:r>
              <a:rPr lang="en-US" altLang="zh-CN" sz="6600">
                <a:latin typeface="Times New Roman" panose="02020603050405020304" pitchFamily="18" charset="0"/>
                <a:ea typeface="SimSun" panose="02010600030101010101" pitchFamily="2" charset="-122"/>
              </a:rPr>
              <a:t> = -</a:t>
            </a:r>
            <a:r>
              <a:rPr lang="en-US" altLang="zh-CN" sz="6600" i="1">
                <a:latin typeface="Times New Roman" panose="02020603050405020304" pitchFamily="18" charset="0"/>
                <a:ea typeface="SimSun" panose="02010600030101010101" pitchFamily="2" charset="-122"/>
              </a:rPr>
              <a:t>kx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i="1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i="1">
                <a:latin typeface="Times New Roman" panose="02020603050405020304" pitchFamily="18" charset="0"/>
                <a:ea typeface="SimSun" panose="02010600030101010101" pitchFamily="2" charset="-122"/>
              </a:rPr>
              <a:t>f: </a:t>
            </a:r>
            <a:r>
              <a:rPr lang="en-US" altLang="zh-CN" sz="2400" b="1">
                <a:latin typeface="Times New Roman" panose="02020603050405020304" pitchFamily="18" charset="0"/>
                <a:ea typeface="SimSun" panose="02010600030101010101" pitchFamily="2" charset="-122"/>
              </a:rPr>
              <a:t>force constant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i="1">
                <a:latin typeface="Times New Roman" panose="02020603050405020304" pitchFamily="18" charset="0"/>
                <a:ea typeface="SimSun" panose="02010600030101010101" pitchFamily="2" charset="-122"/>
              </a:rPr>
              <a:t>x: </a:t>
            </a:r>
            <a:r>
              <a:rPr lang="en-US" altLang="zh-CN" sz="2400" b="1">
                <a:latin typeface="Times New Roman" panose="02020603050405020304" pitchFamily="18" charset="0"/>
                <a:ea typeface="SimSun" panose="02010600030101010101" pitchFamily="2" charset="-122"/>
              </a:rPr>
              <a:t>elongation or compression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>
            <a:extLst>
              <a:ext uri="{FF2B5EF4-FFF2-40B4-BE49-F238E27FC236}">
                <a16:creationId xmlns:a16="http://schemas.microsoft.com/office/drawing/2014/main" id="{3044DDC7-1248-40CA-8085-56B0300A1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Drag Force &amp;Terminal Speed</a:t>
            </a:r>
          </a:p>
        </p:txBody>
      </p:sp>
      <p:pic>
        <p:nvPicPr>
          <p:cNvPr id="39939" name="Picture 2">
            <a:extLst>
              <a:ext uri="{FF2B5EF4-FFF2-40B4-BE49-F238E27FC236}">
                <a16:creationId xmlns:a16="http://schemas.microsoft.com/office/drawing/2014/main" id="{902277F1-153F-4A8D-B656-C7EB0CCF3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4038600" cy="522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9940" name="Object 3">
            <a:extLst>
              <a:ext uri="{FF2B5EF4-FFF2-40B4-BE49-F238E27FC236}">
                <a16:creationId xmlns:a16="http://schemas.microsoft.com/office/drawing/2014/main" id="{95052FE9-D0FC-4199-9D37-AAFAE634C8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7000" y="1295400"/>
          <a:ext cx="1828800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3" name="Equation" r:id="rId4" imgW="863225" imgH="1079032" progId="Equation.3">
                  <p:embed/>
                </p:oleObj>
              </mc:Choice>
              <mc:Fallback>
                <p:oleObj name="Equation" r:id="rId4" imgW="863225" imgH="1079032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1295400"/>
                        <a:ext cx="1828800" cy="228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1" name="TextBox 5">
            <a:extLst>
              <a:ext uri="{FF2B5EF4-FFF2-40B4-BE49-F238E27FC236}">
                <a16:creationId xmlns:a16="http://schemas.microsoft.com/office/drawing/2014/main" id="{77BE5D90-FB7E-4D9C-84CB-A7ECA06B6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2675" y="1524000"/>
            <a:ext cx="1508125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Drag force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Terminal </a:t>
            </a:r>
            <a:r>
              <a:rPr lang="en-U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  <p:sp>
        <p:nvSpPr>
          <p:cNvPr id="39942" name="TextBox 6">
            <a:extLst>
              <a:ext uri="{FF2B5EF4-FFF2-40B4-BE49-F238E27FC236}">
                <a16:creationId xmlns:a16="http://schemas.microsoft.com/office/drawing/2014/main" id="{B5298B84-B5DB-490C-B901-303CA8B64B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886200"/>
            <a:ext cx="299878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: cross section area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: velocity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mg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: gravitational force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85672D66-5371-48B3-A01B-7F40A2F053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Summary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4723EE8C-FE55-4397-94BC-FB0088437F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4625" y="725488"/>
            <a:ext cx="8788400" cy="5564187"/>
          </a:xfrm>
        </p:spPr>
        <p:txBody>
          <a:bodyPr/>
          <a:lstStyle/>
          <a:p>
            <a:pPr eaLnBrk="1" hangingPunct="1"/>
            <a:r>
              <a:rPr lang="en-US" altLang="zh-CN" sz="2600"/>
              <a:t>Newton’s laws are a universal description of</a:t>
            </a:r>
            <a:r>
              <a:rPr lang="en-US" altLang="zh-TW" sz="2600">
                <a:ea typeface="PMingLiU" pitchFamily="18" charset="-120"/>
              </a:rPr>
              <a:t> </a:t>
            </a:r>
            <a:r>
              <a:rPr lang="en-US" altLang="zh-CN" sz="2600"/>
              <a:t>motion, in which force causes not motion itself but change in motion</a:t>
            </a:r>
            <a:r>
              <a:rPr lang="en-US" altLang="zh-TW" sz="2600">
                <a:ea typeface="PMingLiU" pitchFamily="18" charset="-120"/>
              </a:rPr>
              <a:t>.</a:t>
            </a:r>
          </a:p>
          <a:p>
            <a:pPr eaLnBrk="1" hangingPunct="1"/>
            <a:r>
              <a:rPr lang="en-US" altLang="zh-CN" sz="2600"/>
              <a:t>All Newton’s law problems are the same.</a:t>
            </a:r>
          </a:p>
          <a:p>
            <a:pPr eaLnBrk="1" hangingPunct="1"/>
            <a:r>
              <a:rPr lang="en-US" altLang="zh-CN" sz="2600"/>
              <a:t>They’re handled by</a:t>
            </a:r>
            <a:endParaRPr lang="en-US" altLang="zh-TW" sz="2600">
              <a:ea typeface="PMingLiU" pitchFamily="18" charset="-120"/>
            </a:endParaRPr>
          </a:p>
          <a:p>
            <a:pPr eaLnBrk="1" hangingPunct="1"/>
            <a:endParaRPr lang="en-US" altLang="zh-CN" sz="1000"/>
          </a:p>
          <a:p>
            <a:pPr lvl="1" eaLnBrk="1" hangingPunct="1"/>
            <a:r>
              <a:rPr lang="en-US" altLang="zh-CN" sz="2200"/>
              <a:t>Identifying all the forces acting on the object or objects of interest.</a:t>
            </a:r>
          </a:p>
          <a:p>
            <a:pPr lvl="1" eaLnBrk="1" hangingPunct="1"/>
            <a:r>
              <a:rPr lang="en-US" altLang="zh-CN" sz="2200"/>
              <a:t>Drawing a free</a:t>
            </a:r>
            <a:r>
              <a:rPr lang="en-US" altLang="zh-TW" sz="2200">
                <a:ea typeface="PMingLiU" pitchFamily="18" charset="-120"/>
              </a:rPr>
              <a:t>-</a:t>
            </a:r>
            <a:r>
              <a:rPr lang="en-US" altLang="zh-CN" sz="2200"/>
              <a:t>body diagram.</a:t>
            </a:r>
          </a:p>
          <a:p>
            <a:pPr lvl="1" eaLnBrk="1" hangingPunct="1"/>
            <a:r>
              <a:rPr lang="en-US" altLang="zh-CN" sz="2200"/>
              <a:t>Writing Newton’s law in vector form:</a:t>
            </a:r>
          </a:p>
          <a:p>
            <a:pPr lvl="2" eaLnBrk="1" hangingPunct="1"/>
            <a:r>
              <a:rPr lang="en-US" altLang="zh-CN"/>
              <a:t>Equating the net force to the mass times the acceleration.</a:t>
            </a:r>
          </a:p>
          <a:p>
            <a:pPr lvl="1" eaLnBrk="1" hangingPunct="1"/>
            <a:r>
              <a:rPr lang="en-US" altLang="zh-CN" sz="2200"/>
              <a:t>Establishing a coordinate system.</a:t>
            </a:r>
          </a:p>
          <a:p>
            <a:pPr lvl="1" eaLnBrk="1" hangingPunct="1"/>
            <a:r>
              <a:rPr lang="en-US" altLang="zh-CN" sz="2200"/>
              <a:t>Writing Newton’s law in components.</a:t>
            </a:r>
          </a:p>
          <a:p>
            <a:pPr lvl="1" eaLnBrk="1" hangingPunct="1"/>
            <a:r>
              <a:rPr lang="en-US" altLang="zh-CN" sz="2200"/>
              <a:t>Solving for the quantities of interest.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>
            <a:extLst>
              <a:ext uri="{FF2B5EF4-FFF2-40B4-BE49-F238E27FC236}">
                <a16:creationId xmlns:a16="http://schemas.microsoft.com/office/drawing/2014/main" id="{8DBB7279-D5C0-4326-B4F8-CD56A3678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4200"/>
          </a:xfrm>
        </p:spPr>
        <p:txBody>
          <a:bodyPr/>
          <a:lstStyle/>
          <a:p>
            <a:r>
              <a:rPr lang="en-US" altLang="zh-CN">
                <a:ea typeface="SimSun" panose="02010600030101010101" pitchFamily="2" charset="-122"/>
              </a:rPr>
              <a:t>Atwood Machine—Lab on Thursday</a:t>
            </a:r>
          </a:p>
        </p:txBody>
      </p:sp>
      <p:pic>
        <p:nvPicPr>
          <p:cNvPr id="43011" name="Picture 2">
            <a:extLst>
              <a:ext uri="{FF2B5EF4-FFF2-40B4-BE49-F238E27FC236}">
                <a16:creationId xmlns:a16="http://schemas.microsoft.com/office/drawing/2014/main" id="{F32DDCA1-A0E0-42E1-BB20-5ABE661A7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911350"/>
            <a:ext cx="2058988" cy="310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>
            <a:extLst>
              <a:ext uri="{FF2B5EF4-FFF2-40B4-BE49-F238E27FC236}">
                <a16:creationId xmlns:a16="http://schemas.microsoft.com/office/drawing/2014/main" id="{67A5B242-4184-4B0B-8038-28C0F95EB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4200"/>
          </a:xfrm>
        </p:spPr>
        <p:txBody>
          <a:bodyPr/>
          <a:lstStyle/>
          <a:p>
            <a:r>
              <a:rPr lang="en-US" altLang="zh-CN">
                <a:ea typeface="SimSun" panose="02010600030101010101" pitchFamily="2" charset="-122"/>
              </a:rPr>
              <a:t>Circular Motion—example</a:t>
            </a:r>
          </a:p>
        </p:txBody>
      </p:sp>
      <p:grpSp>
        <p:nvGrpSpPr>
          <p:cNvPr id="44035" name="Group 3">
            <a:extLst>
              <a:ext uri="{FF2B5EF4-FFF2-40B4-BE49-F238E27FC236}">
                <a16:creationId xmlns:a16="http://schemas.microsoft.com/office/drawing/2014/main" id="{BB5B277B-9FDF-4F27-A354-52A8AA414EC8}"/>
              </a:ext>
            </a:extLst>
          </p:cNvPr>
          <p:cNvGrpSpPr>
            <a:grpSpLocks/>
          </p:cNvGrpSpPr>
          <p:nvPr/>
        </p:nvGrpSpPr>
        <p:grpSpPr bwMode="auto">
          <a:xfrm>
            <a:off x="395288" y="773113"/>
            <a:ext cx="8466137" cy="5856287"/>
            <a:chOff x="395288" y="772886"/>
            <a:chExt cx="8465683" cy="5856514"/>
          </a:xfrm>
        </p:grpSpPr>
        <p:pic>
          <p:nvPicPr>
            <p:cNvPr id="44036" name="Picture 3" descr="05_31_Figure">
              <a:extLst>
                <a:ext uri="{FF2B5EF4-FFF2-40B4-BE49-F238E27FC236}">
                  <a16:creationId xmlns:a16="http://schemas.microsoft.com/office/drawing/2014/main" id="{366B1645-FDB4-4A10-ADD7-22626CFE0A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288" y="2086206"/>
              <a:ext cx="4993141" cy="4543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37" name="Rectangle 2">
              <a:extLst>
                <a:ext uri="{FF2B5EF4-FFF2-40B4-BE49-F238E27FC236}">
                  <a16:creationId xmlns:a16="http://schemas.microsoft.com/office/drawing/2014/main" id="{466E5FB2-FF60-41A9-B691-2B89B1CDC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3343" y="772886"/>
              <a:ext cx="6607628" cy="1393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600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C5710D60-B7DF-4C8E-A5CC-486BB6F8E1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Newton’s Second Law</a:t>
            </a:r>
          </a:p>
        </p:txBody>
      </p:sp>
      <p:graphicFrame>
        <p:nvGraphicFramePr>
          <p:cNvPr id="9219" name="Object 30">
            <a:extLst>
              <a:ext uri="{FF2B5EF4-FFF2-40B4-BE49-F238E27FC236}">
                <a16:creationId xmlns:a16="http://schemas.microsoft.com/office/drawing/2014/main" id="{3D6B27F6-B93F-483A-A73D-7629A20BAADF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304800" y="838200"/>
          <a:ext cx="2667000" cy="1036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" name="Equation" r:id="rId3" imgW="685502" imgH="266584" progId="Equation.DSMT4">
                  <p:embed/>
                </p:oleObj>
              </mc:Choice>
              <mc:Fallback>
                <p:oleObj name="Equation" r:id="rId3" imgW="685502" imgH="266584" progId="Equation.DSMT4">
                  <p:embed/>
                  <p:pic>
                    <p:nvPicPr>
                      <p:cNvPr id="0" name="Object 3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838200"/>
                        <a:ext cx="2667000" cy="1036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0" name="Rectangle 21">
            <a:extLst>
              <a:ext uri="{FF2B5EF4-FFF2-40B4-BE49-F238E27FC236}">
                <a16:creationId xmlns:a16="http://schemas.microsoft.com/office/drawing/2014/main" id="{028AAFAE-9FB0-43E1-85C3-9E72E7810B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" y="4208463"/>
            <a:ext cx="1098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	</a:t>
            </a:r>
            <a:endParaRPr lang="zh-CN" altLang="en-US" sz="600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9221" name="Object 33">
            <a:extLst>
              <a:ext uri="{FF2B5EF4-FFF2-40B4-BE49-F238E27FC236}">
                <a16:creationId xmlns:a16="http://schemas.microsoft.com/office/drawing/2014/main" id="{C044E994-9046-44DD-A86A-AEA280CFFAB5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381000" y="1905000"/>
          <a:ext cx="8458200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4" name="Equation" r:id="rId5" imgW="2489200" imgH="254000" progId="Equation.DSMT4">
                  <p:embed/>
                </p:oleObj>
              </mc:Choice>
              <mc:Fallback>
                <p:oleObj name="Equation" r:id="rId5" imgW="2489200" imgH="254000" progId="Equation.DSMT4">
                  <p:embed/>
                  <p:pic>
                    <p:nvPicPr>
                      <p:cNvPr id="0" name="Object 3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905000"/>
                        <a:ext cx="8458200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2" name="Text Box 35">
            <a:extLst>
              <a:ext uri="{FF2B5EF4-FFF2-40B4-BE49-F238E27FC236}">
                <a16:creationId xmlns:a16="http://schemas.microsoft.com/office/drawing/2014/main" id="{7F035FC5-955B-4488-B06E-72A7873882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971800"/>
            <a:ext cx="7872413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ea typeface="SimSun" panose="02010600030101010101" pitchFamily="2" charset="-122"/>
              </a:rPr>
              <a:t>Using the law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>
              <a:solidFill>
                <a:srgbClr val="FF0000"/>
              </a:solidFill>
              <a:ea typeface="SimSun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FF0000"/>
                </a:solidFill>
                <a:ea typeface="SimSun" panose="02010600030101010101" pitchFamily="2" charset="-122"/>
              </a:rPr>
              <a:t>Set up</a:t>
            </a:r>
          </a:p>
          <a:p>
            <a:pPr eaLnBrk="1" hangingPunct="1">
              <a:spcBef>
                <a:spcPct val="0"/>
              </a:spcBef>
              <a:buFontTx/>
              <a:buAutoNum type="arabicParenBoth"/>
            </a:pPr>
            <a:r>
              <a:rPr lang="en-US" altLang="zh-CN" sz="2000">
                <a:ea typeface="SimSun" panose="02010600030101010101" pitchFamily="2" charset="-122"/>
              </a:rPr>
              <a:t>Sketch (2) Free Body Diagrams (for each object)  (3) Coordinates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>
              <a:solidFill>
                <a:srgbClr val="FF0000"/>
              </a:solidFill>
              <a:ea typeface="SimSun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FF0000"/>
                </a:solidFill>
                <a:ea typeface="SimSun" panose="02010600030101010101" pitchFamily="2" charset="-122"/>
              </a:rPr>
              <a:t>Solve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ea typeface="SimSun" panose="02010600030101010101" pitchFamily="2" charset="-122"/>
              </a:rPr>
              <a:t>(4) Equations for each components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F51A6F0E-0883-4508-B1DE-1B10FDEF3F5C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639763"/>
          </a:xfrm>
        </p:spPr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Conditions of Equilibrium for a Particle</a:t>
            </a:r>
          </a:p>
        </p:txBody>
      </p:sp>
      <p:sp>
        <p:nvSpPr>
          <p:cNvPr id="10243" name="Rectangle 12">
            <a:extLst>
              <a:ext uri="{FF2B5EF4-FFF2-40B4-BE49-F238E27FC236}">
                <a16:creationId xmlns:a16="http://schemas.microsoft.com/office/drawing/2014/main" id="{A51EE226-2963-4D51-8401-0DF75E27E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2438400"/>
            <a:ext cx="2413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160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134" name="Rectangle 38">
            <a:extLst>
              <a:ext uri="{FF2B5EF4-FFF2-40B4-BE49-F238E27FC236}">
                <a16:creationId xmlns:a16="http://schemas.microsoft.com/office/drawing/2014/main" id="{3112FD59-1010-4DB3-8027-83D2237EC14B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5791200" y="1600200"/>
            <a:ext cx="2667000" cy="533400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0245" name="Line 40">
            <a:extLst>
              <a:ext uri="{FF2B5EF4-FFF2-40B4-BE49-F238E27FC236}">
                <a16:creationId xmlns:a16="http://schemas.microsoft.com/office/drawing/2014/main" id="{210C6B3D-8E80-4AF9-9219-C4346E1C4D5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86600" y="2590800"/>
            <a:ext cx="0" cy="99060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46" name="Line 42">
            <a:extLst>
              <a:ext uri="{FF2B5EF4-FFF2-40B4-BE49-F238E27FC236}">
                <a16:creationId xmlns:a16="http://schemas.microsoft.com/office/drawing/2014/main" id="{22513309-813D-4086-A412-29978091E0A9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6600" y="4267200"/>
            <a:ext cx="0" cy="83820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47" name="Text Box 45">
            <a:extLst>
              <a:ext uri="{FF2B5EF4-FFF2-40B4-BE49-F238E27FC236}">
                <a16:creationId xmlns:a16="http://schemas.microsoft.com/office/drawing/2014/main" id="{0ABF1810-ACA3-4BBE-9023-B1A3883C5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2819400"/>
            <a:ext cx="623888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4800" b="1" i="1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N</a:t>
            </a:r>
          </a:p>
        </p:txBody>
      </p:sp>
      <p:sp>
        <p:nvSpPr>
          <p:cNvPr id="10248" name="Text Box 46">
            <a:extLst>
              <a:ext uri="{FF2B5EF4-FFF2-40B4-BE49-F238E27FC236}">
                <a16:creationId xmlns:a16="http://schemas.microsoft.com/office/drawing/2014/main" id="{8F99F7F8-2797-47B6-847D-2DF242B0A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2362200"/>
            <a:ext cx="557213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4800" b="1" i="1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T</a:t>
            </a:r>
          </a:p>
        </p:txBody>
      </p:sp>
      <p:sp>
        <p:nvSpPr>
          <p:cNvPr id="10249" name="Rectangle 50">
            <a:extLst>
              <a:ext uri="{FF2B5EF4-FFF2-40B4-BE49-F238E27FC236}">
                <a16:creationId xmlns:a16="http://schemas.microsoft.com/office/drawing/2014/main" id="{0188FD6A-E5C3-4A67-B84E-1B8165A0E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3352800"/>
            <a:ext cx="990600" cy="9144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4800" b="1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m</a:t>
            </a:r>
          </a:p>
        </p:txBody>
      </p:sp>
      <p:sp>
        <p:nvSpPr>
          <p:cNvPr id="10250" name="Text Box 51">
            <a:extLst>
              <a:ext uri="{FF2B5EF4-FFF2-40B4-BE49-F238E27FC236}">
                <a16:creationId xmlns:a16="http://schemas.microsoft.com/office/drawing/2014/main" id="{3AFCD426-9714-4F15-8F3D-72D6EDC368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4648200"/>
            <a:ext cx="590550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4800" b="1" i="1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F</a:t>
            </a:r>
          </a:p>
        </p:txBody>
      </p:sp>
      <p:graphicFrame>
        <p:nvGraphicFramePr>
          <p:cNvPr id="10251" name="Object 53">
            <a:extLst>
              <a:ext uri="{FF2B5EF4-FFF2-40B4-BE49-F238E27FC236}">
                <a16:creationId xmlns:a16="http://schemas.microsoft.com/office/drawing/2014/main" id="{D6E53D60-07CE-4FE5-BAC2-4D36377C7E65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609600" y="1143000"/>
          <a:ext cx="4648200" cy="234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8" name="Equation" r:id="rId3" imgW="1562100" imgH="787400" progId="Equation.DSMT4">
                  <p:embed/>
                </p:oleObj>
              </mc:Choice>
              <mc:Fallback>
                <p:oleObj name="Equation" r:id="rId3" imgW="1562100" imgH="787400" progId="Equation.DSMT4">
                  <p:embed/>
                  <p:pic>
                    <p:nvPicPr>
                      <p:cNvPr id="0" name="Object 5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143000"/>
                        <a:ext cx="4648200" cy="2343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2" name="Line 54">
            <a:extLst>
              <a:ext uri="{FF2B5EF4-FFF2-40B4-BE49-F238E27FC236}">
                <a16:creationId xmlns:a16="http://schemas.microsoft.com/office/drawing/2014/main" id="{D0E86CB3-7AA2-499B-BD18-601940EFA9E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86600" y="2133600"/>
            <a:ext cx="0" cy="106680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3" name="AutoShape 55">
            <a:extLst>
              <a:ext uri="{FF2B5EF4-FFF2-40B4-BE49-F238E27FC236}">
                <a16:creationId xmlns:a16="http://schemas.microsoft.com/office/drawing/2014/main" id="{E3AA3902-1A50-462B-811C-F29EB5C43A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4724400"/>
            <a:ext cx="2362200" cy="1447800"/>
          </a:xfrm>
          <a:prstGeom prst="rtTriangl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6000">
              <a:latin typeface="Times New Roman" panose="02020603050405020304" pitchFamily="18" charset="0"/>
            </a:endParaRPr>
          </a:p>
        </p:txBody>
      </p:sp>
      <p:sp>
        <p:nvSpPr>
          <p:cNvPr id="10254" name="Rectangle 56">
            <a:extLst>
              <a:ext uri="{FF2B5EF4-FFF2-40B4-BE49-F238E27FC236}">
                <a16:creationId xmlns:a16="http://schemas.microsoft.com/office/drawing/2014/main" id="{61F4D510-4A71-429C-9419-F21FF551BB55}"/>
              </a:ext>
            </a:extLst>
          </p:cNvPr>
          <p:cNvSpPr>
            <a:spLocks noChangeArrowheads="1"/>
          </p:cNvSpPr>
          <p:nvPr/>
        </p:nvSpPr>
        <p:spPr bwMode="auto">
          <a:xfrm rot="1902086">
            <a:off x="1676400" y="4648200"/>
            <a:ext cx="6096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Times New Roman" panose="02020603050405020304" pitchFamily="18" charset="0"/>
                <a:ea typeface="SimSun" panose="02010600030101010101" pitchFamily="2" charset="-122"/>
              </a:rPr>
              <a:t>m</a:t>
            </a:r>
          </a:p>
        </p:txBody>
      </p:sp>
      <p:sp>
        <p:nvSpPr>
          <p:cNvPr id="10255" name="Line 57">
            <a:extLst>
              <a:ext uri="{FF2B5EF4-FFF2-40B4-BE49-F238E27FC236}">
                <a16:creationId xmlns:a16="http://schemas.microsoft.com/office/drawing/2014/main" id="{1EF1AFC3-F734-49A8-9BA0-AF35EA55490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57400" y="4038600"/>
            <a:ext cx="533400" cy="762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6" name="Line 58">
            <a:extLst>
              <a:ext uri="{FF2B5EF4-FFF2-40B4-BE49-F238E27FC236}">
                <a16:creationId xmlns:a16="http://schemas.microsoft.com/office/drawing/2014/main" id="{17872551-2D2F-4DA5-94FE-7E94386D9467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4800600"/>
            <a:ext cx="0" cy="1143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7" name="Line 59">
            <a:extLst>
              <a:ext uri="{FF2B5EF4-FFF2-40B4-BE49-F238E27FC236}">
                <a16:creationId xmlns:a16="http://schemas.microsoft.com/office/drawing/2014/main" id="{806F3542-EE61-4923-A61E-5616EF28BD5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90600" y="4191000"/>
            <a:ext cx="990600" cy="6096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53D46CAC-78D4-436A-BA7E-76BE1AFCA834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639763"/>
          </a:xfrm>
        </p:spPr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Conditions of Equilibrium for a Particle</a:t>
            </a:r>
          </a:p>
        </p:txBody>
      </p:sp>
      <p:sp>
        <p:nvSpPr>
          <p:cNvPr id="11267" name="Rectangle 12">
            <a:extLst>
              <a:ext uri="{FF2B5EF4-FFF2-40B4-BE49-F238E27FC236}">
                <a16:creationId xmlns:a16="http://schemas.microsoft.com/office/drawing/2014/main" id="{70B53568-4ECE-4CAC-B34C-076114068C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9163" y="2789238"/>
            <a:ext cx="2413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160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268" name="Text Box 45">
            <a:extLst>
              <a:ext uri="{FF2B5EF4-FFF2-40B4-BE49-F238E27FC236}">
                <a16:creationId xmlns:a16="http://schemas.microsoft.com/office/drawing/2014/main" id="{7403D540-AF00-4296-A834-E4B3891530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0" y="884238"/>
            <a:ext cx="5175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b="1" i="1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N</a:t>
            </a:r>
          </a:p>
        </p:txBody>
      </p:sp>
      <p:sp>
        <p:nvSpPr>
          <p:cNvPr id="11269" name="TextBox 9">
            <a:extLst>
              <a:ext uri="{FF2B5EF4-FFF2-40B4-BE49-F238E27FC236}">
                <a16:creationId xmlns:a16="http://schemas.microsoft.com/office/drawing/2014/main" id="{D0EF898F-E2D7-4C8A-A669-FA39D31081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1888" y="776288"/>
            <a:ext cx="298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 i="1">
                <a:latin typeface="Times New Roman" panose="02020603050405020304" pitchFamily="18" charset="0"/>
              </a:rPr>
              <a:t>y</a:t>
            </a:r>
          </a:p>
        </p:txBody>
      </p:sp>
      <p:cxnSp>
        <p:nvCxnSpPr>
          <p:cNvPr id="11270" name="Straight Arrow Connector 7">
            <a:extLst>
              <a:ext uri="{FF2B5EF4-FFF2-40B4-BE49-F238E27FC236}">
                <a16:creationId xmlns:a16="http://schemas.microsoft.com/office/drawing/2014/main" id="{AB18EDC2-16B5-424A-9F37-4DBD6ED5A68A}"/>
              </a:ext>
            </a:extLst>
          </p:cNvPr>
          <p:cNvCxnSpPr>
            <a:cxnSpLocks noChangeShapeType="1"/>
            <a:stCxn id="11274" idx="0"/>
          </p:cNvCxnSpPr>
          <p:nvPr/>
        </p:nvCxnSpPr>
        <p:spPr bwMode="auto">
          <a:xfrm flipV="1">
            <a:off x="3994150" y="1169988"/>
            <a:ext cx="1033463" cy="1446212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71" name="AutoShape 55">
            <a:extLst>
              <a:ext uri="{FF2B5EF4-FFF2-40B4-BE49-F238E27FC236}">
                <a16:creationId xmlns:a16="http://schemas.microsoft.com/office/drawing/2014/main" id="{95F14B44-A340-466B-88A7-244448109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6138" y="2540000"/>
            <a:ext cx="2360612" cy="1447800"/>
          </a:xfrm>
          <a:prstGeom prst="rtTriangl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6000">
              <a:latin typeface="Times New Roman" panose="02020603050405020304" pitchFamily="18" charset="0"/>
            </a:endParaRPr>
          </a:p>
        </p:txBody>
      </p:sp>
      <p:sp>
        <p:nvSpPr>
          <p:cNvPr id="11272" name="Rectangle 56">
            <a:extLst>
              <a:ext uri="{FF2B5EF4-FFF2-40B4-BE49-F238E27FC236}">
                <a16:creationId xmlns:a16="http://schemas.microsoft.com/office/drawing/2014/main" id="{3EDE248F-53E7-4B8B-9856-5DED8D098A30}"/>
              </a:ext>
            </a:extLst>
          </p:cNvPr>
          <p:cNvSpPr>
            <a:spLocks noChangeArrowheads="1"/>
          </p:cNvSpPr>
          <p:nvPr/>
        </p:nvSpPr>
        <p:spPr bwMode="auto">
          <a:xfrm rot="1902086">
            <a:off x="3614738" y="2463800"/>
            <a:ext cx="608012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Times New Roman" panose="02020603050405020304" pitchFamily="18" charset="0"/>
                <a:ea typeface="SimSun" panose="02010600030101010101" pitchFamily="2" charset="-122"/>
              </a:rPr>
              <a:t>m</a:t>
            </a:r>
          </a:p>
        </p:txBody>
      </p:sp>
      <p:sp>
        <p:nvSpPr>
          <p:cNvPr id="11273" name="Line 57">
            <a:extLst>
              <a:ext uri="{FF2B5EF4-FFF2-40B4-BE49-F238E27FC236}">
                <a16:creationId xmlns:a16="http://schemas.microsoft.com/office/drawing/2014/main" id="{6F566BBA-ACB3-468E-8764-7C913A3D32A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94150" y="1855788"/>
            <a:ext cx="533400" cy="760412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74" name="Line 58">
            <a:extLst>
              <a:ext uri="{FF2B5EF4-FFF2-40B4-BE49-F238E27FC236}">
                <a16:creationId xmlns:a16="http://schemas.microsoft.com/office/drawing/2014/main" id="{2629809D-3C51-4B88-8413-ABDE2A00863C}"/>
              </a:ext>
            </a:extLst>
          </p:cNvPr>
          <p:cNvSpPr>
            <a:spLocks noChangeShapeType="1"/>
          </p:cNvSpPr>
          <p:nvPr/>
        </p:nvSpPr>
        <p:spPr bwMode="auto">
          <a:xfrm>
            <a:off x="3994150" y="2616200"/>
            <a:ext cx="0" cy="114300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75" name="Line 59">
            <a:extLst>
              <a:ext uri="{FF2B5EF4-FFF2-40B4-BE49-F238E27FC236}">
                <a16:creationId xmlns:a16="http://schemas.microsoft.com/office/drawing/2014/main" id="{86E9E3D8-15ED-4935-9D3E-DD574CB5FF1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300413" y="2168525"/>
            <a:ext cx="668337" cy="44767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11276" name="Straight Arrow Connector 2">
            <a:extLst>
              <a:ext uri="{FF2B5EF4-FFF2-40B4-BE49-F238E27FC236}">
                <a16:creationId xmlns:a16="http://schemas.microsoft.com/office/drawing/2014/main" id="{2DD4CD86-5220-4454-923D-BA63DEB9C21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94150" y="2633663"/>
            <a:ext cx="1930400" cy="1252537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77" name="TextBox 5">
            <a:extLst>
              <a:ext uri="{FF2B5EF4-FFF2-40B4-BE49-F238E27FC236}">
                <a16:creationId xmlns:a16="http://schemas.microsoft.com/office/drawing/2014/main" id="{CA256D6C-7001-4295-AD46-06C14454E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4550" y="3787775"/>
            <a:ext cx="298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 i="1">
                <a:latin typeface="Times New Roman" panose="02020603050405020304" pitchFamily="18" charset="0"/>
              </a:rPr>
              <a:t>x</a:t>
            </a:r>
          </a:p>
        </p:txBody>
      </p:sp>
      <p:cxnSp>
        <p:nvCxnSpPr>
          <p:cNvPr id="11278" name="Straight Arrow Connector 11">
            <a:extLst>
              <a:ext uri="{FF2B5EF4-FFF2-40B4-BE49-F238E27FC236}">
                <a16:creationId xmlns:a16="http://schemas.microsoft.com/office/drawing/2014/main" id="{2ECA3795-CB54-4124-AD1B-B911834A60C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94150" y="2633663"/>
            <a:ext cx="652463" cy="414337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79" name="Straight Connector 13">
            <a:extLst>
              <a:ext uri="{FF2B5EF4-FFF2-40B4-BE49-F238E27FC236}">
                <a16:creationId xmlns:a16="http://schemas.microsoft.com/office/drawing/2014/main" id="{814C4F3D-921B-46F4-8F8C-AE927A9121F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994150" y="2921000"/>
            <a:ext cx="571500" cy="866775"/>
          </a:xfrm>
          <a:prstGeom prst="line">
            <a:avLst/>
          </a:prstGeom>
          <a:noFill/>
          <a:ln w="19050" algn="ctr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80" name="Straight Connector 17">
            <a:extLst>
              <a:ext uri="{FF2B5EF4-FFF2-40B4-BE49-F238E27FC236}">
                <a16:creationId xmlns:a16="http://schemas.microsoft.com/office/drawing/2014/main" id="{DF73C778-C03A-4928-922F-170951DD786A}"/>
              </a:ext>
            </a:extLst>
          </p:cNvPr>
          <p:cNvCxnSpPr>
            <a:cxnSpLocks noChangeShapeType="1"/>
            <a:stCxn id="11274" idx="0"/>
          </p:cNvCxnSpPr>
          <p:nvPr/>
        </p:nvCxnSpPr>
        <p:spPr bwMode="auto">
          <a:xfrm flipH="1">
            <a:off x="3386138" y="2616200"/>
            <a:ext cx="608012" cy="822325"/>
          </a:xfrm>
          <a:prstGeom prst="line">
            <a:avLst/>
          </a:prstGeom>
          <a:noFill/>
          <a:ln w="28575" algn="ctr">
            <a:solidFill>
              <a:srgbClr val="FF0000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81" name="Straight Connector 20">
            <a:extLst>
              <a:ext uri="{FF2B5EF4-FFF2-40B4-BE49-F238E27FC236}">
                <a16:creationId xmlns:a16="http://schemas.microsoft.com/office/drawing/2014/main" id="{42A69883-F681-4946-B3D6-CB7338CF7D18}"/>
              </a:ext>
            </a:extLst>
          </p:cNvPr>
          <p:cNvCxnSpPr>
            <a:cxnSpLocks noChangeShapeType="1"/>
            <a:stCxn id="11274" idx="1"/>
          </p:cNvCxnSpPr>
          <p:nvPr/>
        </p:nvCxnSpPr>
        <p:spPr bwMode="auto">
          <a:xfrm flipH="1" flipV="1">
            <a:off x="3386138" y="3354388"/>
            <a:ext cx="608012" cy="404812"/>
          </a:xfrm>
          <a:prstGeom prst="line">
            <a:avLst/>
          </a:prstGeom>
          <a:noFill/>
          <a:ln w="12700" algn="ctr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1282" name="Group 2">
            <a:extLst>
              <a:ext uri="{FF2B5EF4-FFF2-40B4-BE49-F238E27FC236}">
                <a16:creationId xmlns:a16="http://schemas.microsoft.com/office/drawing/2014/main" id="{1BCE9EAA-EED5-453C-9265-0AD6C625D157}"/>
              </a:ext>
            </a:extLst>
          </p:cNvPr>
          <p:cNvGrpSpPr>
            <a:grpSpLocks/>
          </p:cNvGrpSpPr>
          <p:nvPr/>
        </p:nvGrpSpPr>
        <p:grpSpPr bwMode="auto">
          <a:xfrm>
            <a:off x="174625" y="1836738"/>
            <a:ext cx="2819400" cy="2133600"/>
            <a:chOff x="432664" y="1028700"/>
            <a:chExt cx="2819400" cy="2133600"/>
          </a:xfrm>
        </p:grpSpPr>
        <p:sp>
          <p:nvSpPr>
            <p:cNvPr id="11295" name="AutoShape 55">
              <a:extLst>
                <a:ext uri="{FF2B5EF4-FFF2-40B4-BE49-F238E27FC236}">
                  <a16:creationId xmlns:a16="http://schemas.microsoft.com/office/drawing/2014/main" id="{98DE87A4-6088-4FB4-A96B-383F27779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864" y="1714500"/>
              <a:ext cx="2362200" cy="1447800"/>
            </a:xfrm>
            <a:prstGeom prst="rtTriangl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6000">
                <a:latin typeface="Times New Roman" panose="02020603050405020304" pitchFamily="18" charset="0"/>
              </a:endParaRPr>
            </a:p>
          </p:txBody>
        </p:sp>
        <p:sp>
          <p:nvSpPr>
            <p:cNvPr id="11296" name="Rectangle 56">
              <a:extLst>
                <a:ext uri="{FF2B5EF4-FFF2-40B4-BE49-F238E27FC236}">
                  <a16:creationId xmlns:a16="http://schemas.microsoft.com/office/drawing/2014/main" id="{618D40F2-7280-4358-A0B8-D649B1284F2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02086">
              <a:off x="1118464" y="1638300"/>
              <a:ext cx="6096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000" b="1">
                  <a:latin typeface="Times New Roman" panose="02020603050405020304" pitchFamily="18" charset="0"/>
                  <a:ea typeface="SimSun" panose="02010600030101010101" pitchFamily="2" charset="-122"/>
                </a:rPr>
                <a:t>m</a:t>
              </a:r>
            </a:p>
          </p:txBody>
        </p:sp>
        <p:sp>
          <p:nvSpPr>
            <p:cNvPr id="11297" name="Line 57">
              <a:extLst>
                <a:ext uri="{FF2B5EF4-FFF2-40B4-BE49-F238E27FC236}">
                  <a16:creationId xmlns:a16="http://schemas.microsoft.com/office/drawing/2014/main" id="{BC507004-E4D7-456F-A37D-C71B88C108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464" y="1028700"/>
              <a:ext cx="533400" cy="7620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8" name="Line 58">
              <a:extLst>
                <a:ext uri="{FF2B5EF4-FFF2-40B4-BE49-F238E27FC236}">
                  <a16:creationId xmlns:a16="http://schemas.microsoft.com/office/drawing/2014/main" id="{D8FEB401-43CB-451B-A207-617B1270B4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99464" y="1790700"/>
              <a:ext cx="0" cy="11430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9" name="Line 59">
              <a:extLst>
                <a:ext uri="{FF2B5EF4-FFF2-40B4-BE49-F238E27FC236}">
                  <a16:creationId xmlns:a16="http://schemas.microsoft.com/office/drawing/2014/main" id="{4A9D9C7B-9B41-4CAF-823F-BA82484381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2664" y="1181100"/>
              <a:ext cx="990600" cy="6096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283" name="Rectangle 12">
            <a:extLst>
              <a:ext uri="{FF2B5EF4-FFF2-40B4-BE49-F238E27FC236}">
                <a16:creationId xmlns:a16="http://schemas.microsoft.com/office/drawing/2014/main" id="{4AA1643F-615D-4F86-BE54-88123EFBA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9050" y="2789238"/>
            <a:ext cx="2413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160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284" name="Text Box 45">
            <a:extLst>
              <a:ext uri="{FF2B5EF4-FFF2-40B4-BE49-F238E27FC236}">
                <a16:creationId xmlns:a16="http://schemas.microsoft.com/office/drawing/2014/main" id="{4E11462C-0237-4B7B-9EB8-19A1D2226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0888" y="884238"/>
            <a:ext cx="5175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b="1" i="1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N</a:t>
            </a:r>
          </a:p>
        </p:txBody>
      </p:sp>
      <p:sp>
        <p:nvSpPr>
          <p:cNvPr id="11285" name="TextBox 9">
            <a:extLst>
              <a:ext uri="{FF2B5EF4-FFF2-40B4-BE49-F238E27FC236}">
                <a16:creationId xmlns:a16="http://schemas.microsoft.com/office/drawing/2014/main" id="{A780F836-66F8-4AE7-A904-12F15CEE9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1775" y="776288"/>
            <a:ext cx="298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 i="1">
                <a:latin typeface="Times New Roman" panose="02020603050405020304" pitchFamily="18" charset="0"/>
              </a:rPr>
              <a:t>y</a:t>
            </a:r>
          </a:p>
        </p:txBody>
      </p:sp>
      <p:cxnSp>
        <p:nvCxnSpPr>
          <p:cNvPr id="11286" name="Straight Arrow Connector 7">
            <a:extLst>
              <a:ext uri="{FF2B5EF4-FFF2-40B4-BE49-F238E27FC236}">
                <a16:creationId xmlns:a16="http://schemas.microsoft.com/office/drawing/2014/main" id="{70474378-C479-49F6-A5FA-7A963196160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904038" y="1169988"/>
            <a:ext cx="1031875" cy="1446212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87" name="AutoShape 55">
            <a:extLst>
              <a:ext uri="{FF2B5EF4-FFF2-40B4-BE49-F238E27FC236}">
                <a16:creationId xmlns:a16="http://schemas.microsoft.com/office/drawing/2014/main" id="{AA2BE665-3267-4DBE-81E2-140D06C67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4438" y="2540000"/>
            <a:ext cx="2362200" cy="1447800"/>
          </a:xfrm>
          <a:prstGeom prst="rtTriangl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6000">
              <a:latin typeface="Times New Roman" panose="02020603050405020304" pitchFamily="18" charset="0"/>
            </a:endParaRPr>
          </a:p>
        </p:txBody>
      </p:sp>
      <p:sp>
        <p:nvSpPr>
          <p:cNvPr id="11288" name="Rectangle 56">
            <a:extLst>
              <a:ext uri="{FF2B5EF4-FFF2-40B4-BE49-F238E27FC236}">
                <a16:creationId xmlns:a16="http://schemas.microsoft.com/office/drawing/2014/main" id="{F388B8F2-B909-4564-B69E-B95535BE5C97}"/>
              </a:ext>
            </a:extLst>
          </p:cNvPr>
          <p:cNvSpPr>
            <a:spLocks noChangeArrowheads="1"/>
          </p:cNvSpPr>
          <p:nvPr/>
        </p:nvSpPr>
        <p:spPr bwMode="auto">
          <a:xfrm rot="1902086">
            <a:off x="6523038" y="2463800"/>
            <a:ext cx="6096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Times New Roman" panose="02020603050405020304" pitchFamily="18" charset="0"/>
                <a:ea typeface="SimSun" panose="02010600030101010101" pitchFamily="2" charset="-122"/>
              </a:rPr>
              <a:t>m</a:t>
            </a:r>
          </a:p>
        </p:txBody>
      </p:sp>
      <p:sp>
        <p:nvSpPr>
          <p:cNvPr id="11289" name="Line 57">
            <a:extLst>
              <a:ext uri="{FF2B5EF4-FFF2-40B4-BE49-F238E27FC236}">
                <a16:creationId xmlns:a16="http://schemas.microsoft.com/office/drawing/2014/main" id="{AEE8C916-FA5B-4CD4-A716-E37BA7B3BB4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04038" y="1855788"/>
            <a:ext cx="533400" cy="760412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90" name="Line 59">
            <a:extLst>
              <a:ext uri="{FF2B5EF4-FFF2-40B4-BE49-F238E27FC236}">
                <a16:creationId xmlns:a16="http://schemas.microsoft.com/office/drawing/2014/main" id="{97B38FE2-78D5-425A-BA94-95C0CC85CFC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210300" y="2168525"/>
            <a:ext cx="668338" cy="44767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11291" name="Straight Arrow Connector 2">
            <a:extLst>
              <a:ext uri="{FF2B5EF4-FFF2-40B4-BE49-F238E27FC236}">
                <a16:creationId xmlns:a16="http://schemas.microsoft.com/office/drawing/2014/main" id="{6771EDDF-67C1-4CDA-8D4D-D9303B9AD39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04038" y="2633663"/>
            <a:ext cx="1930400" cy="1252537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92" name="TextBox 5">
            <a:extLst>
              <a:ext uri="{FF2B5EF4-FFF2-40B4-BE49-F238E27FC236}">
                <a16:creationId xmlns:a16="http://schemas.microsoft.com/office/drawing/2014/main" id="{5B402A4D-90B1-4111-B42A-03216B3844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4438" y="3787775"/>
            <a:ext cx="298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000" i="1">
                <a:latin typeface="Times New Roman" panose="02020603050405020304" pitchFamily="18" charset="0"/>
              </a:rPr>
              <a:t>x</a:t>
            </a:r>
          </a:p>
        </p:txBody>
      </p:sp>
      <p:cxnSp>
        <p:nvCxnSpPr>
          <p:cNvPr id="11293" name="Straight Arrow Connector 11">
            <a:extLst>
              <a:ext uri="{FF2B5EF4-FFF2-40B4-BE49-F238E27FC236}">
                <a16:creationId xmlns:a16="http://schemas.microsoft.com/office/drawing/2014/main" id="{29DADECD-4C4C-4843-A8C3-60BDA533711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04038" y="2633663"/>
            <a:ext cx="652462" cy="414337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94" name="Straight Connector 17">
            <a:extLst>
              <a:ext uri="{FF2B5EF4-FFF2-40B4-BE49-F238E27FC236}">
                <a16:creationId xmlns:a16="http://schemas.microsoft.com/office/drawing/2014/main" id="{53DB7E81-F7DC-41C5-A7C6-538D0F2F27C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294438" y="2616200"/>
            <a:ext cx="609600" cy="822325"/>
          </a:xfrm>
          <a:prstGeom prst="line">
            <a:avLst/>
          </a:prstGeom>
          <a:noFill/>
          <a:ln w="28575" algn="ctr">
            <a:solidFill>
              <a:srgbClr val="FF0000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202A8E5A-3A41-4186-B1AC-54E6C13764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/>
          <a:p>
            <a:pPr eaLnBrk="1" hangingPunct="1"/>
            <a:r>
              <a:rPr lang="en-US" altLang="zh-CN" sz="3000">
                <a:ea typeface="SimSun" panose="02010600030101010101" pitchFamily="2" charset="-122"/>
              </a:rPr>
              <a:t>A Typical Problem:</a:t>
            </a:r>
            <a:r>
              <a:rPr lang="en-US" altLang="zh-CN">
                <a:ea typeface="SimSun" panose="02010600030101010101" pitchFamily="2" charset="-122"/>
              </a:rPr>
              <a:t> </a:t>
            </a:r>
            <a:r>
              <a:rPr lang="en-US" altLang="zh-CN" sz="2200">
                <a:ea typeface="SimSun" panose="02010600030101010101" pitchFamily="2" charset="-122"/>
              </a:rPr>
              <a:t>What’s the skier’s acceleration?  What’s the force the snow exerts on the skier?</a:t>
            </a:r>
            <a:endParaRPr lang="en-US" altLang="zh-CN">
              <a:ea typeface="SimSun" panose="02010600030101010101" pitchFamily="2" charset="-122"/>
            </a:endParaRPr>
          </a:p>
        </p:txBody>
      </p:sp>
      <p:sp>
        <p:nvSpPr>
          <p:cNvPr id="12291" name="Rectangle 5">
            <a:extLst>
              <a:ext uri="{FF2B5EF4-FFF2-40B4-BE49-F238E27FC236}">
                <a16:creationId xmlns:a16="http://schemas.microsoft.com/office/drawing/2014/main" id="{747309B8-A74B-4277-8E25-3DCDE046D863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00013" y="1130300"/>
            <a:ext cx="3354387" cy="457200"/>
          </a:xfrm>
        </p:spPr>
        <p:txBody>
          <a:bodyPr/>
          <a:lstStyle/>
          <a:p>
            <a:pPr eaLnBrk="1" hangingPunct="1"/>
            <a:r>
              <a:rPr lang="en-US" altLang="zh-CN" sz="2400"/>
              <a:t>Physical diagram:</a:t>
            </a:r>
          </a:p>
        </p:txBody>
      </p:sp>
      <p:sp>
        <p:nvSpPr>
          <p:cNvPr id="12292" name="Rectangle 6">
            <a:extLst>
              <a:ext uri="{FF2B5EF4-FFF2-40B4-BE49-F238E27FC236}">
                <a16:creationId xmlns:a16="http://schemas.microsoft.com/office/drawing/2014/main" id="{C10CC002-7306-43B5-8B9E-9E7621DE1F99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954588" y="1130300"/>
            <a:ext cx="3635375" cy="830263"/>
          </a:xfrm>
        </p:spPr>
        <p:txBody>
          <a:bodyPr/>
          <a:lstStyle/>
          <a:p>
            <a:pPr eaLnBrk="1" hangingPunct="1"/>
            <a:r>
              <a:rPr lang="en-US" altLang="zh-CN" sz="2400"/>
              <a:t>Free-body diagram (frictionless):</a:t>
            </a:r>
          </a:p>
        </p:txBody>
      </p:sp>
      <p:sp>
        <p:nvSpPr>
          <p:cNvPr id="12293" name="Rectangle 9">
            <a:extLst>
              <a:ext uri="{FF2B5EF4-FFF2-40B4-BE49-F238E27FC236}">
                <a16:creationId xmlns:a16="http://schemas.microsoft.com/office/drawing/2014/main" id="{72D8778D-C392-46AB-AF71-33EF3A4E5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13" y="3203575"/>
            <a:ext cx="2647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400"/>
              <a:t>Newton’s law:</a:t>
            </a:r>
          </a:p>
        </p:txBody>
      </p:sp>
      <p:sp>
        <p:nvSpPr>
          <p:cNvPr id="12294" name="Rectangle 12">
            <a:extLst>
              <a:ext uri="{FF2B5EF4-FFF2-40B4-BE49-F238E27FC236}">
                <a16:creationId xmlns:a16="http://schemas.microsoft.com/office/drawing/2014/main" id="{1A827050-695B-4969-95CF-99A0FD962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125" y="3827463"/>
            <a:ext cx="8143875" cy="127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400"/>
              <a:t>In components:</a:t>
            </a:r>
          </a:p>
          <a:p>
            <a:pPr lvl="1" eaLnBrk="1" hangingPunct="1"/>
            <a:r>
              <a:rPr lang="en-US" altLang="zh-CN" sz="2200" i="1"/>
              <a:t>x</a:t>
            </a:r>
            <a:r>
              <a:rPr lang="en-US" altLang="zh-CN" sz="2200"/>
              <a:t>-component:   </a:t>
            </a:r>
            <a:r>
              <a:rPr lang="en-US" altLang="zh-CN" sz="2200" i="1"/>
              <a:t>mg</a:t>
            </a:r>
            <a:r>
              <a:rPr lang="en-US" altLang="zh-CN" sz="2200"/>
              <a:t> sin</a:t>
            </a:r>
            <a:r>
              <a:rPr lang="en-US" altLang="zh-CN" sz="2200" i="1">
                <a:sym typeface="Symbol" panose="05050102010706020507" pitchFamily="18" charset="2"/>
              </a:rPr>
              <a:t></a:t>
            </a:r>
            <a:r>
              <a:rPr lang="en-US" altLang="zh-CN" sz="2200">
                <a:sym typeface="Symbol" panose="05050102010706020507" pitchFamily="18" charset="2"/>
              </a:rPr>
              <a:t> = </a:t>
            </a:r>
            <a:r>
              <a:rPr lang="en-US" altLang="zh-CN" sz="2200" i="1">
                <a:sym typeface="Symbol" panose="05050102010706020507" pitchFamily="18" charset="2"/>
              </a:rPr>
              <a:t>ma</a:t>
            </a:r>
          </a:p>
          <a:p>
            <a:pPr lvl="1" eaLnBrk="1" hangingPunct="1"/>
            <a:r>
              <a:rPr lang="en-US" altLang="zh-CN" sz="2200" i="1">
                <a:sym typeface="Symbol" panose="05050102010706020507" pitchFamily="18" charset="2"/>
              </a:rPr>
              <a:t>y-</a:t>
            </a:r>
            <a:r>
              <a:rPr lang="en-US" altLang="zh-CN" sz="2200">
                <a:sym typeface="Symbol" panose="05050102010706020507" pitchFamily="18" charset="2"/>
              </a:rPr>
              <a:t>component:</a:t>
            </a:r>
            <a:r>
              <a:rPr lang="en-US" altLang="zh-CN" sz="2200" i="1">
                <a:sym typeface="Symbol" panose="05050102010706020507" pitchFamily="18" charset="2"/>
              </a:rPr>
              <a:t>   n – mg</a:t>
            </a:r>
            <a:r>
              <a:rPr lang="en-US" altLang="zh-CN" sz="2200">
                <a:sym typeface="Symbol" panose="05050102010706020507" pitchFamily="18" charset="2"/>
              </a:rPr>
              <a:t> cos</a:t>
            </a:r>
            <a:r>
              <a:rPr lang="en-US" altLang="zh-CN" sz="2200" i="1">
                <a:sym typeface="Symbol" panose="05050102010706020507" pitchFamily="18" charset="2"/>
              </a:rPr>
              <a:t> </a:t>
            </a:r>
            <a:r>
              <a:rPr lang="en-US" altLang="zh-CN" sz="2200">
                <a:sym typeface="Symbol" panose="05050102010706020507" pitchFamily="18" charset="2"/>
              </a:rPr>
              <a:t>= 0</a:t>
            </a:r>
            <a:endParaRPr lang="en-US" altLang="zh-CN" sz="2200"/>
          </a:p>
        </p:txBody>
      </p:sp>
      <p:sp>
        <p:nvSpPr>
          <p:cNvPr id="12295" name="Rectangle 15">
            <a:extLst>
              <a:ext uri="{FF2B5EF4-FFF2-40B4-BE49-F238E27FC236}">
                <a16:creationId xmlns:a16="http://schemas.microsoft.com/office/drawing/2014/main" id="{444B0E1D-01F6-4170-AFDC-A8D6AF511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" y="5286375"/>
            <a:ext cx="817245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400"/>
              <a:t>Solve </a:t>
            </a:r>
            <a:r>
              <a:rPr lang="en-US" altLang="zh-TW" sz="2400">
                <a:ea typeface="PMingLiU" pitchFamily="18" charset="-120"/>
              </a:rPr>
              <a:t>(with </a:t>
            </a:r>
            <a:r>
              <a:rPr lang="en-US" altLang="zh-TW" sz="2400" i="1">
                <a:ea typeface="PMingLiU" pitchFamily="18" charset="-120"/>
              </a:rPr>
              <a:t>m</a:t>
            </a:r>
            <a:r>
              <a:rPr lang="en-US" altLang="zh-TW" sz="2400">
                <a:ea typeface="PMingLiU" pitchFamily="18" charset="-120"/>
              </a:rPr>
              <a:t> = 65 kg and </a:t>
            </a:r>
            <a:r>
              <a:rPr lang="en-US" altLang="zh-TW" sz="2400" i="1">
                <a:latin typeface="Symbol" panose="05050102010706020507" pitchFamily="18" charset="2"/>
                <a:ea typeface="PMingLiU" pitchFamily="18" charset="-120"/>
              </a:rPr>
              <a:t>q</a:t>
            </a:r>
            <a:r>
              <a:rPr lang="en-US" altLang="zh-TW" sz="2400">
                <a:ea typeface="PMingLiU" pitchFamily="18" charset="-120"/>
              </a:rPr>
              <a:t> = 32 </a:t>
            </a:r>
            <a:r>
              <a:rPr lang="en-US" altLang="zh-CN" sz="2600">
                <a:ea typeface="PMingLiU" pitchFamily="18" charset="-120"/>
                <a:sym typeface="Symbol" panose="05050102010706020507" pitchFamily="18" charset="2"/>
              </a:rPr>
              <a:t></a:t>
            </a:r>
            <a:r>
              <a:rPr lang="en-US" altLang="zh-TW" sz="2400">
                <a:ea typeface="PMingLiU" pitchFamily="18" charset="-120"/>
              </a:rPr>
              <a:t>) </a:t>
            </a:r>
            <a:r>
              <a:rPr lang="en-US" altLang="zh-CN" sz="2400">
                <a:ea typeface="PMingLiU" pitchFamily="18" charset="-120"/>
              </a:rPr>
              <a:t>to get the answers:</a:t>
            </a:r>
          </a:p>
          <a:p>
            <a:pPr lvl="1" eaLnBrk="1" hangingPunct="1"/>
            <a:r>
              <a:rPr lang="en-US" altLang="zh-CN" sz="2200" i="1"/>
              <a:t>a = g</a:t>
            </a:r>
            <a:r>
              <a:rPr lang="en-US" altLang="zh-CN" sz="2200"/>
              <a:t> sin</a:t>
            </a:r>
            <a:r>
              <a:rPr lang="en-US" altLang="zh-CN" sz="2200" i="1">
                <a:sym typeface="Symbol" panose="05050102010706020507" pitchFamily="18" charset="2"/>
              </a:rPr>
              <a:t></a:t>
            </a:r>
            <a:r>
              <a:rPr lang="en-US" altLang="zh-CN" sz="2200">
                <a:sym typeface="Symbol" panose="05050102010706020507" pitchFamily="18" charset="2"/>
              </a:rPr>
              <a:t> </a:t>
            </a:r>
            <a:r>
              <a:rPr lang="en-US" altLang="zh-TW" sz="2200">
                <a:ea typeface="PMingLiU" pitchFamily="18" charset="-120"/>
                <a:sym typeface="Symbol" panose="05050102010706020507" pitchFamily="18" charset="2"/>
              </a:rPr>
              <a:t>=</a:t>
            </a:r>
            <a:r>
              <a:rPr lang="en-US" altLang="zh-CN" sz="2200">
                <a:sym typeface="Symbol" panose="05050102010706020507" pitchFamily="18" charset="2"/>
              </a:rPr>
              <a:t>(9.8 m/s</a:t>
            </a:r>
            <a:r>
              <a:rPr lang="en-US" altLang="zh-CN" sz="2200" baseline="30000">
                <a:sym typeface="Symbol" panose="05050102010706020507" pitchFamily="18" charset="2"/>
              </a:rPr>
              <a:t>2</a:t>
            </a:r>
            <a:r>
              <a:rPr lang="en-US" altLang="zh-CN" sz="2200">
                <a:sym typeface="Symbol" panose="05050102010706020507" pitchFamily="18" charset="2"/>
              </a:rPr>
              <a:t>)sin32 = 5.2 m/s</a:t>
            </a:r>
            <a:r>
              <a:rPr lang="en-US" altLang="zh-CN" sz="2200" baseline="30000">
                <a:sym typeface="Symbol" panose="05050102010706020507" pitchFamily="18" charset="2"/>
              </a:rPr>
              <a:t>2</a:t>
            </a:r>
          </a:p>
          <a:p>
            <a:pPr lvl="1" eaLnBrk="1" hangingPunct="1"/>
            <a:r>
              <a:rPr lang="en-US" altLang="zh-CN" sz="2200" i="1">
                <a:sym typeface="Symbol" panose="05050102010706020507" pitchFamily="18" charset="2"/>
              </a:rPr>
              <a:t>n = mg</a:t>
            </a:r>
            <a:r>
              <a:rPr lang="en-US" altLang="zh-CN" sz="2200">
                <a:sym typeface="Symbol" panose="05050102010706020507" pitchFamily="18" charset="2"/>
              </a:rPr>
              <a:t> cos</a:t>
            </a:r>
            <a:r>
              <a:rPr lang="en-US" altLang="zh-CN" sz="2200" i="1">
                <a:sym typeface="Symbol" panose="05050102010706020507" pitchFamily="18" charset="2"/>
              </a:rPr>
              <a:t></a:t>
            </a:r>
            <a:r>
              <a:rPr lang="en-US" altLang="zh-CN" sz="2200">
                <a:sym typeface="Symbol" panose="05050102010706020507" pitchFamily="18" charset="2"/>
              </a:rPr>
              <a:t> =</a:t>
            </a:r>
            <a:r>
              <a:rPr lang="en-US" altLang="zh-TW" sz="2200">
                <a:ea typeface="PMingLiU" pitchFamily="18" charset="-120"/>
                <a:sym typeface="Symbol" panose="05050102010706020507" pitchFamily="18" charset="2"/>
              </a:rPr>
              <a:t>(65 kg)</a:t>
            </a:r>
            <a:r>
              <a:rPr lang="en-US" altLang="zh-CN" sz="2200">
                <a:sym typeface="Symbol" panose="05050102010706020507" pitchFamily="18" charset="2"/>
              </a:rPr>
              <a:t>(9.8 m/s</a:t>
            </a:r>
            <a:r>
              <a:rPr lang="en-US" altLang="zh-CN" sz="2200" baseline="30000">
                <a:sym typeface="Symbol" panose="05050102010706020507" pitchFamily="18" charset="2"/>
              </a:rPr>
              <a:t>2</a:t>
            </a:r>
            <a:r>
              <a:rPr lang="en-US" altLang="zh-CN" sz="2200">
                <a:sym typeface="Symbol" panose="05050102010706020507" pitchFamily="18" charset="2"/>
              </a:rPr>
              <a:t>)</a:t>
            </a:r>
            <a:r>
              <a:rPr lang="en-US" altLang="zh-TW" sz="2200">
                <a:ea typeface="PMingLiU" pitchFamily="18" charset="-120"/>
                <a:sym typeface="Symbol" panose="05050102010706020507" pitchFamily="18" charset="2"/>
              </a:rPr>
              <a:t>cos</a:t>
            </a:r>
            <a:r>
              <a:rPr lang="en-US" altLang="zh-CN" sz="2200">
                <a:sym typeface="Symbol" panose="05050102010706020507" pitchFamily="18" charset="2"/>
              </a:rPr>
              <a:t>32 </a:t>
            </a:r>
            <a:r>
              <a:rPr lang="en-US" altLang="zh-TW" sz="2200">
                <a:ea typeface="PMingLiU" pitchFamily="18" charset="-120"/>
                <a:sym typeface="Symbol" panose="05050102010706020507" pitchFamily="18" charset="2"/>
              </a:rPr>
              <a:t>= </a:t>
            </a:r>
            <a:r>
              <a:rPr lang="en-US" altLang="zh-CN" sz="2200">
                <a:sym typeface="Symbol" panose="05050102010706020507" pitchFamily="18" charset="2"/>
              </a:rPr>
              <a:t>540 N</a:t>
            </a:r>
          </a:p>
        </p:txBody>
      </p:sp>
      <p:graphicFrame>
        <p:nvGraphicFramePr>
          <p:cNvPr id="12296" name="Object 2">
            <a:extLst>
              <a:ext uri="{FF2B5EF4-FFF2-40B4-BE49-F238E27FC236}">
                <a16:creationId xmlns:a16="http://schemas.microsoft.com/office/drawing/2014/main" id="{307AC062-37E6-418F-B6F6-BE02E810DF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11463" y="3211513"/>
          <a:ext cx="2157412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9" name="Equation" r:id="rId4" imgW="1143000" imgH="266700" progId="Equation.DSMT4">
                  <p:embed/>
                </p:oleObj>
              </mc:Choice>
              <mc:Fallback>
                <p:oleObj name="Equation" r:id="rId4" imgW="1143000" imgH="2667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1463" y="3211513"/>
                        <a:ext cx="2157412" cy="554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7" name="Picture 26" descr="05_02_Figure">
            <a:extLst>
              <a:ext uri="{FF2B5EF4-FFF2-40B4-BE49-F238E27FC236}">
                <a16:creationId xmlns:a16="http://schemas.microsoft.com/office/drawing/2014/main" id="{F952599B-BE0D-4F77-B1A3-2B814A939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50" y="1928813"/>
            <a:ext cx="3716338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8" name="Picture 27" descr="05_01_Figure">
            <a:extLst>
              <a:ext uri="{FF2B5EF4-FFF2-40B4-BE49-F238E27FC236}">
                <a16:creationId xmlns:a16="http://schemas.microsoft.com/office/drawing/2014/main" id="{1E0EA3C5-5B59-4DFC-98BA-AEF84143C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450" y="1558925"/>
            <a:ext cx="1746250" cy="171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>
            <a:extLst>
              <a:ext uri="{FF2B5EF4-FFF2-40B4-BE49-F238E27FC236}">
                <a16:creationId xmlns:a16="http://schemas.microsoft.com/office/drawing/2014/main" id="{0A6FE907-9409-436A-BC64-D529AAE69D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2888" y="644525"/>
            <a:ext cx="8566150" cy="2973388"/>
          </a:xfrm>
        </p:spPr>
        <p:txBody>
          <a:bodyPr/>
          <a:lstStyle/>
          <a:p>
            <a:pPr eaLnBrk="1" hangingPunct="1"/>
            <a:r>
              <a:rPr lang="en-US" altLang="zh-CN" sz="2400"/>
              <a:t>Solve problems involving multiple objects by first identifying each object and all the forces on it.</a:t>
            </a:r>
          </a:p>
          <a:p>
            <a:pPr eaLnBrk="1" hangingPunct="1"/>
            <a:r>
              <a:rPr lang="en-US" altLang="zh-CN" sz="2400"/>
              <a:t>Draw a free</a:t>
            </a:r>
            <a:r>
              <a:rPr lang="en-US" altLang="zh-TW" sz="2400">
                <a:ea typeface="PMingLiU" pitchFamily="18" charset="-120"/>
              </a:rPr>
              <a:t>-</a:t>
            </a:r>
            <a:r>
              <a:rPr lang="en-US" altLang="zh-CN" sz="2400"/>
              <a:t>body diagram for each (frictionless).</a:t>
            </a:r>
          </a:p>
          <a:p>
            <a:pPr eaLnBrk="1" hangingPunct="1"/>
            <a:r>
              <a:rPr lang="en-US" altLang="zh-CN" sz="2400"/>
              <a:t>Write Newton’s law for each.</a:t>
            </a:r>
          </a:p>
          <a:p>
            <a:pPr eaLnBrk="1" hangingPunct="1"/>
            <a:r>
              <a:rPr lang="en-US" altLang="zh-CN" sz="2400"/>
              <a:t>Identify connections between the objects, which give common terms in the Newton’s law equations.</a:t>
            </a:r>
          </a:p>
          <a:p>
            <a:pPr eaLnBrk="1" hangingPunct="1"/>
            <a:r>
              <a:rPr lang="en-US" altLang="zh-CN" sz="2400"/>
              <a:t>Solve.</a:t>
            </a: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57707BE8-AE06-4C5E-978C-7E06FFE8DA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Multiple Objects</a:t>
            </a:r>
          </a:p>
        </p:txBody>
      </p:sp>
      <p:grpSp>
        <p:nvGrpSpPr>
          <p:cNvPr id="14340" name="Group 24">
            <a:extLst>
              <a:ext uri="{FF2B5EF4-FFF2-40B4-BE49-F238E27FC236}">
                <a16:creationId xmlns:a16="http://schemas.microsoft.com/office/drawing/2014/main" id="{7B58BBF5-E277-4161-8BF6-3EC0D237668D}"/>
              </a:ext>
            </a:extLst>
          </p:cNvPr>
          <p:cNvGrpSpPr>
            <a:grpSpLocks/>
          </p:cNvGrpSpPr>
          <p:nvPr/>
        </p:nvGrpSpPr>
        <p:grpSpPr bwMode="auto">
          <a:xfrm>
            <a:off x="4991100" y="3263900"/>
            <a:ext cx="2346325" cy="3200400"/>
            <a:chOff x="3144" y="2056"/>
            <a:chExt cx="1478" cy="2016"/>
          </a:xfrm>
        </p:grpSpPr>
        <p:sp>
          <p:nvSpPr>
            <p:cNvPr id="14349" name="Text Box 12">
              <a:extLst>
                <a:ext uri="{FF2B5EF4-FFF2-40B4-BE49-F238E27FC236}">
                  <a16:creationId xmlns:a16="http://schemas.microsoft.com/office/drawing/2014/main" id="{26C2FE50-2E3A-4EED-BB7B-74F1A8FB8F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056"/>
              <a:ext cx="136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zh-TW" sz="2200">
                  <a:ea typeface="PMingLiU" pitchFamily="18" charset="-120"/>
                </a:rPr>
                <a:t>  </a:t>
              </a:r>
              <a:r>
                <a:rPr lang="en-US" altLang="zh-CN" sz="2200">
                  <a:ea typeface="PMingLiU" pitchFamily="18" charset="-120"/>
                </a:rPr>
                <a:t>Newton’s law:</a:t>
              </a:r>
            </a:p>
          </p:txBody>
        </p:sp>
        <p:sp>
          <p:nvSpPr>
            <p:cNvPr id="14350" name="Text Box 13">
              <a:extLst>
                <a:ext uri="{FF2B5EF4-FFF2-40B4-BE49-F238E27FC236}">
                  <a16:creationId xmlns:a16="http://schemas.microsoft.com/office/drawing/2014/main" id="{8254BDC9-314F-437D-B1D9-BD73969C6C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1" y="2852"/>
              <a:ext cx="1471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zh-TW" sz="2200">
                  <a:latin typeface="Times New Roman" panose="02020603050405020304" pitchFamily="18" charset="0"/>
                  <a:ea typeface="PMingLiU" pitchFamily="18" charset="-120"/>
                </a:rPr>
                <a:t>  </a:t>
              </a:r>
              <a:r>
                <a:rPr lang="en-US" altLang="zh-CN" sz="2200">
                  <a:ea typeface="PMingLiU" pitchFamily="18" charset="-120"/>
                </a:rPr>
                <a:t>In components:</a:t>
              </a:r>
            </a:p>
          </p:txBody>
        </p:sp>
        <p:sp>
          <p:nvSpPr>
            <p:cNvPr id="14351" name="Text Box 14">
              <a:extLst>
                <a:ext uri="{FF2B5EF4-FFF2-40B4-BE49-F238E27FC236}">
                  <a16:creationId xmlns:a16="http://schemas.microsoft.com/office/drawing/2014/main" id="{EC833FFB-0D41-4A5B-A4EA-30B2875000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1" y="3803"/>
              <a:ext cx="923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zh-TW" sz="1800">
                  <a:latin typeface="Times New Roman" panose="02020603050405020304" pitchFamily="18" charset="0"/>
                  <a:ea typeface="PMingLiU" pitchFamily="18" charset="-120"/>
                </a:rPr>
                <a:t>  </a:t>
              </a:r>
              <a:r>
                <a:rPr lang="en-US" altLang="zh-CN" sz="2200">
                  <a:ea typeface="PMingLiU" pitchFamily="18" charset="-120"/>
                </a:rPr>
                <a:t>Solution:</a:t>
              </a:r>
            </a:p>
          </p:txBody>
        </p:sp>
      </p:grpSp>
      <p:graphicFrame>
        <p:nvGraphicFramePr>
          <p:cNvPr id="14341" name="Object 2">
            <a:extLst>
              <a:ext uri="{FF2B5EF4-FFF2-40B4-BE49-F238E27FC236}">
                <a16:creationId xmlns:a16="http://schemas.microsoft.com/office/drawing/2014/main" id="{3791BAD7-BEF8-459B-B879-E1E2990409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86425" y="3700463"/>
          <a:ext cx="2611438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2" name="Equation" r:id="rId4" imgW="1688367" imgH="533169" progId="Equation.DSMT4">
                  <p:embed/>
                </p:oleObj>
              </mc:Choice>
              <mc:Fallback>
                <p:oleObj name="Equation" r:id="rId4" imgW="1688367" imgH="533169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6425" y="3700463"/>
                        <a:ext cx="2611438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2" name="Object 3">
            <a:extLst>
              <a:ext uri="{FF2B5EF4-FFF2-40B4-BE49-F238E27FC236}">
                <a16:creationId xmlns:a16="http://schemas.microsoft.com/office/drawing/2014/main" id="{2B8D028D-1622-4A36-9E07-CCCD8EE999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40400" y="4951413"/>
          <a:ext cx="2503488" cy="100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3" name="Equation" r:id="rId6" imgW="1714500" imgH="660400" progId="Equation.DSMT4">
                  <p:embed/>
                </p:oleObj>
              </mc:Choice>
              <mc:Fallback>
                <p:oleObj name="Equation" r:id="rId6" imgW="1714500" imgH="6604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0400" y="4951413"/>
                        <a:ext cx="2503488" cy="1004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3" name="Object 4">
            <a:extLst>
              <a:ext uri="{FF2B5EF4-FFF2-40B4-BE49-F238E27FC236}">
                <a16:creationId xmlns:a16="http://schemas.microsoft.com/office/drawing/2014/main" id="{381A467F-7348-4561-9BCB-06B2EB322D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48463" y="6026150"/>
          <a:ext cx="1125537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4" name="Equation" r:id="rId8" imgW="787400" imgH="431800" progId="Equation.DSMT4">
                  <p:embed/>
                </p:oleObj>
              </mc:Choice>
              <mc:Fallback>
                <p:oleObj name="Equation" r:id="rId8" imgW="787400" imgH="431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6026150"/>
                        <a:ext cx="1125537" cy="658813"/>
                      </a:xfrm>
                      <a:prstGeom prst="rect">
                        <a:avLst/>
                      </a:prstGeom>
                      <a:noFill/>
                      <a:ln w="15875">
                        <a:solidFill>
                          <a:srgbClr val="3333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344" name="Picture 27" descr="05_07_Figure">
            <a:extLst>
              <a:ext uri="{FF2B5EF4-FFF2-40B4-BE49-F238E27FC236}">
                <a16:creationId xmlns:a16="http://schemas.microsoft.com/office/drawing/2014/main" id="{D69B1530-A3A8-450E-9346-7018C4FC6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4330700"/>
            <a:ext cx="2824162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5" name="Picture 28" descr="05_08_FigureB">
            <a:extLst>
              <a:ext uri="{FF2B5EF4-FFF2-40B4-BE49-F238E27FC236}">
                <a16:creationId xmlns:a16="http://schemas.microsoft.com/office/drawing/2014/main" id="{016BACBD-13DD-40FA-AF44-C1C826F26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3340100"/>
            <a:ext cx="1279525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6" name="Picture 29" descr="05_08_FigureA">
            <a:extLst>
              <a:ext uri="{FF2B5EF4-FFF2-40B4-BE49-F238E27FC236}">
                <a16:creationId xmlns:a16="http://schemas.microsoft.com/office/drawing/2014/main" id="{F5FC65D4-D0A1-4147-B321-617DEFA83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63" y="4970463"/>
            <a:ext cx="1262062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7" name="AutoShape 35">
            <a:extLst>
              <a:ext uri="{FF2B5EF4-FFF2-40B4-BE49-F238E27FC236}">
                <a16:creationId xmlns:a16="http://schemas.microsoft.com/office/drawing/2014/main" id="{EEBED850-2FA3-4A24-A2C1-01B78B85932D}"/>
              </a:ext>
            </a:extLst>
          </p:cNvPr>
          <p:cNvSpPr>
            <a:spLocks noChangeArrowheads="1"/>
          </p:cNvSpPr>
          <p:nvPr/>
        </p:nvSpPr>
        <p:spPr bwMode="auto">
          <a:xfrm rot="431550">
            <a:off x="2251075" y="5575300"/>
            <a:ext cx="1155700" cy="292100"/>
          </a:xfrm>
          <a:prstGeom prst="rightArrow">
            <a:avLst>
              <a:gd name="adj1" fmla="val 50000"/>
              <a:gd name="adj2" fmla="val 98913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6000">
              <a:latin typeface="Times New Roman" panose="02020603050405020304" pitchFamily="18" charset="0"/>
            </a:endParaRPr>
          </a:p>
        </p:txBody>
      </p:sp>
      <p:sp>
        <p:nvSpPr>
          <p:cNvPr id="14348" name="AutoShape 36">
            <a:extLst>
              <a:ext uri="{FF2B5EF4-FFF2-40B4-BE49-F238E27FC236}">
                <a16:creationId xmlns:a16="http://schemas.microsoft.com/office/drawing/2014/main" id="{31682A23-0D18-480B-820C-934AAD6BC7BA}"/>
              </a:ext>
            </a:extLst>
          </p:cNvPr>
          <p:cNvSpPr>
            <a:spLocks noChangeArrowheads="1"/>
          </p:cNvSpPr>
          <p:nvPr/>
        </p:nvSpPr>
        <p:spPr bwMode="auto">
          <a:xfrm rot="-350468">
            <a:off x="1730375" y="4168775"/>
            <a:ext cx="1511300" cy="260350"/>
          </a:xfrm>
          <a:prstGeom prst="rightArrow">
            <a:avLst>
              <a:gd name="adj1" fmla="val 50000"/>
              <a:gd name="adj2" fmla="val 170948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60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9B1E217D-C9F0-4B61-BFBA-F7F5CB3E4B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Circular Motion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8A867ED4-7E43-4A33-B03D-B7243A9C58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2888" y="679450"/>
            <a:ext cx="8650287" cy="3257550"/>
          </a:xfrm>
        </p:spPr>
        <p:txBody>
          <a:bodyPr/>
          <a:lstStyle/>
          <a:p>
            <a:pPr eaLnBrk="1" hangingPunct="1"/>
            <a:r>
              <a:rPr lang="en-US" altLang="zh-CN" sz="2200"/>
              <a:t>Problems involving circular motion are no different from other Newton’s law problems.</a:t>
            </a:r>
          </a:p>
          <a:p>
            <a:pPr eaLnBrk="1" hangingPunct="1"/>
            <a:r>
              <a:rPr lang="en-US" altLang="zh-CN" sz="2200"/>
              <a:t>Identify the forces, draw a free</a:t>
            </a:r>
            <a:r>
              <a:rPr lang="en-US" altLang="zh-TW" sz="2200">
                <a:ea typeface="PMingLiU" pitchFamily="18" charset="-120"/>
              </a:rPr>
              <a:t>-</a:t>
            </a:r>
            <a:r>
              <a:rPr lang="en-US" altLang="zh-CN" sz="2200"/>
              <a:t>body diagram, write Newton’s law.</a:t>
            </a:r>
            <a:endParaRPr lang="en-US" altLang="zh-TW" sz="2200">
              <a:ea typeface="PMingLiU" pitchFamily="18" charset="-120"/>
            </a:endParaRPr>
          </a:p>
          <a:p>
            <a:pPr eaLnBrk="1" hangingPunct="1"/>
            <a:r>
              <a:rPr lang="en-US" altLang="zh-TW" sz="2200">
                <a:ea typeface="PMingLiU" pitchFamily="18" charset="-120"/>
              </a:rPr>
              <a:t>T</a:t>
            </a:r>
            <a:r>
              <a:rPr lang="en-US" altLang="zh-CN" sz="2200"/>
              <a:t>he magnitude of the </a:t>
            </a:r>
            <a:r>
              <a:rPr lang="en-US" altLang="zh-TW" sz="2200" b="1">
                <a:ea typeface="PMingLiU" pitchFamily="18" charset="-120"/>
              </a:rPr>
              <a:t>centripetal </a:t>
            </a:r>
            <a:r>
              <a:rPr lang="en-US" altLang="zh-CN" sz="2200" b="1"/>
              <a:t>force</a:t>
            </a:r>
            <a:r>
              <a:rPr lang="en-US" altLang="zh-TW" sz="2200">
                <a:ea typeface="PMingLiU" pitchFamily="18" charset="-120"/>
              </a:rPr>
              <a:t> </a:t>
            </a:r>
            <a:r>
              <a:rPr lang="en-US" altLang="zh-CN" sz="2200"/>
              <a:t>on an object of mass </a:t>
            </a:r>
            <a:r>
              <a:rPr lang="en-US" altLang="zh-CN" sz="2200" i="1"/>
              <a:t>m</a:t>
            </a:r>
            <a:r>
              <a:rPr lang="en-US" altLang="zh-CN" sz="2200"/>
              <a:t> in circular motion</a:t>
            </a:r>
            <a:r>
              <a:rPr lang="en-US" altLang="zh-TW" sz="2200">
                <a:ea typeface="PMingLiU" pitchFamily="18" charset="-120"/>
              </a:rPr>
              <a:t> with radius</a:t>
            </a:r>
            <a:r>
              <a:rPr lang="en-US" altLang="zh-TW" sz="2200" i="1">
                <a:ea typeface="PMingLiU" pitchFamily="18" charset="-120"/>
              </a:rPr>
              <a:t> r</a:t>
            </a:r>
            <a:r>
              <a:rPr lang="en-US" altLang="zh-CN" sz="2200"/>
              <a:t> is</a:t>
            </a:r>
            <a:endParaRPr lang="en-US" altLang="zh-TW" sz="2200">
              <a:ea typeface="PMingLiU" pitchFamily="18" charset="-120"/>
            </a:endParaRPr>
          </a:p>
          <a:p>
            <a:pPr eaLnBrk="1" hangingPunct="1"/>
            <a:endParaRPr lang="en-US" altLang="zh-TW" sz="2200">
              <a:ea typeface="PMingLiU" pitchFamily="18" charset="-120"/>
            </a:endParaRPr>
          </a:p>
          <a:p>
            <a:pPr eaLnBrk="1" hangingPunct="1"/>
            <a:endParaRPr lang="en-US" altLang="zh-CN" sz="1200"/>
          </a:p>
          <a:p>
            <a:pPr lvl="1" eaLnBrk="1" hangingPunct="1"/>
            <a:r>
              <a:rPr lang="en-US" altLang="zh-CN" sz="2200"/>
              <a:t>the acceleration has magnitude </a:t>
            </a:r>
            <a:r>
              <a:rPr lang="en-US" altLang="zh-CN" sz="2200" i="1"/>
              <a:t>v</a:t>
            </a:r>
            <a:r>
              <a:rPr lang="en-US" altLang="zh-CN" sz="2200" baseline="30000"/>
              <a:t>2</a:t>
            </a:r>
            <a:r>
              <a:rPr lang="en-US" altLang="zh-CN" sz="2200"/>
              <a:t>/</a:t>
            </a:r>
            <a:r>
              <a:rPr lang="en-US" altLang="zh-CN" sz="2200" i="1"/>
              <a:t>r</a:t>
            </a:r>
            <a:r>
              <a:rPr lang="en-US" altLang="zh-CN" sz="2200"/>
              <a:t> and points toward the center of the circle.</a:t>
            </a:r>
          </a:p>
        </p:txBody>
      </p:sp>
      <p:sp>
        <p:nvSpPr>
          <p:cNvPr id="16388" name="Text Box 12">
            <a:extLst>
              <a:ext uri="{FF2B5EF4-FFF2-40B4-BE49-F238E27FC236}">
                <a16:creationId xmlns:a16="http://schemas.microsoft.com/office/drawing/2014/main" id="{1B198ACA-DFE3-44A0-BE3B-C9CE763C79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100" y="3709988"/>
            <a:ext cx="18002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TW" sz="1800">
                <a:ea typeface="PMingLiU" pitchFamily="18" charset="-120"/>
              </a:rPr>
              <a:t>  </a:t>
            </a:r>
            <a:r>
              <a:rPr lang="en-US" altLang="zh-CN" sz="1800">
                <a:ea typeface="PMingLiU" pitchFamily="18" charset="-120"/>
              </a:rPr>
              <a:t>Newton’s law:</a:t>
            </a:r>
          </a:p>
        </p:txBody>
      </p:sp>
      <p:sp>
        <p:nvSpPr>
          <p:cNvPr id="16389" name="Text Box 13">
            <a:extLst>
              <a:ext uri="{FF2B5EF4-FFF2-40B4-BE49-F238E27FC236}">
                <a16:creationId xmlns:a16="http://schemas.microsoft.com/office/drawing/2014/main" id="{4F121B5C-2B1A-4F18-BBB0-CE32913099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8325" y="4170363"/>
            <a:ext cx="19526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TW" sz="1800">
                <a:ea typeface="PMingLiU" pitchFamily="18" charset="-120"/>
              </a:rPr>
              <a:t>  </a:t>
            </a:r>
            <a:r>
              <a:rPr lang="en-US" altLang="zh-CN" sz="1800">
                <a:ea typeface="PMingLiU" pitchFamily="18" charset="-120"/>
              </a:rPr>
              <a:t>In components:</a:t>
            </a:r>
          </a:p>
        </p:txBody>
      </p:sp>
      <p:sp>
        <p:nvSpPr>
          <p:cNvPr id="16390" name="Text Box 16">
            <a:extLst>
              <a:ext uri="{FF2B5EF4-FFF2-40B4-BE49-F238E27FC236}">
                <a16:creationId xmlns:a16="http://schemas.microsoft.com/office/drawing/2014/main" id="{CAE8D082-2597-4C9A-839D-C4806BD6E0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625" y="4092575"/>
            <a:ext cx="2787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/>
              <a:t>A ball whirling on a string:</a:t>
            </a:r>
          </a:p>
        </p:txBody>
      </p:sp>
      <p:sp>
        <p:nvSpPr>
          <p:cNvPr id="16391" name="Text Box 18">
            <a:extLst>
              <a:ext uri="{FF2B5EF4-FFF2-40B4-BE49-F238E27FC236}">
                <a16:creationId xmlns:a16="http://schemas.microsoft.com/office/drawing/2014/main" id="{111F1628-252B-4999-B9F1-746BDD63A3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0550" y="4108450"/>
            <a:ext cx="2178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/>
              <a:t>Free</a:t>
            </a:r>
            <a:r>
              <a:rPr lang="en-US" altLang="zh-TW" sz="1800">
                <a:ea typeface="PMingLiU" pitchFamily="18" charset="-120"/>
              </a:rPr>
              <a:t>-</a:t>
            </a:r>
            <a:r>
              <a:rPr lang="en-US" altLang="zh-CN" sz="1800">
                <a:ea typeface="PMingLiU" pitchFamily="18" charset="-120"/>
              </a:rPr>
              <a:t>body diagram:</a:t>
            </a:r>
          </a:p>
        </p:txBody>
      </p:sp>
      <p:sp>
        <p:nvSpPr>
          <p:cNvPr id="16392" name="Text Box 14">
            <a:extLst>
              <a:ext uri="{FF2B5EF4-FFF2-40B4-BE49-F238E27FC236}">
                <a16:creationId xmlns:a16="http://schemas.microsoft.com/office/drawing/2014/main" id="{0666E3FE-2985-4976-9B9C-BFDF029DE8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3888" y="5483225"/>
            <a:ext cx="3006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TW" sz="1800">
                <a:ea typeface="PMingLiU" pitchFamily="18" charset="-120"/>
              </a:rPr>
              <a:t>  </a:t>
            </a:r>
            <a:r>
              <a:rPr lang="en-US" altLang="zh-CN" sz="1800">
                <a:ea typeface="PMingLiU" pitchFamily="18" charset="-120"/>
              </a:rPr>
              <a:t>Solve for the ball’s speed:</a:t>
            </a:r>
          </a:p>
        </p:txBody>
      </p:sp>
      <p:graphicFrame>
        <p:nvGraphicFramePr>
          <p:cNvPr id="16393" name="Object 2">
            <a:extLst>
              <a:ext uri="{FF2B5EF4-FFF2-40B4-BE49-F238E27FC236}">
                <a16:creationId xmlns:a16="http://schemas.microsoft.com/office/drawing/2014/main" id="{93952251-93F4-44F5-8E85-FE4F71C613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26338" y="3684588"/>
          <a:ext cx="133350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9" name="Equation" r:id="rId4" imgW="787058" imgH="266584" progId="Equation.DSMT4">
                  <p:embed/>
                </p:oleObj>
              </mc:Choice>
              <mc:Fallback>
                <p:oleObj name="Equation" r:id="rId4" imgW="787058" imgH="266584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6338" y="3684588"/>
                        <a:ext cx="1333500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4" name="Object 3">
            <a:extLst>
              <a:ext uri="{FF2B5EF4-FFF2-40B4-BE49-F238E27FC236}">
                <a16:creationId xmlns:a16="http://schemas.microsoft.com/office/drawing/2014/main" id="{F78F0345-34AA-4CC2-A1DB-383755715E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94438" y="4476750"/>
          <a:ext cx="207645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0" name="Equation" r:id="rId6" imgW="1333500" imgH="635000" progId="Equation.DSMT4">
                  <p:embed/>
                </p:oleObj>
              </mc:Choice>
              <mc:Fallback>
                <p:oleObj name="Equation" r:id="rId6" imgW="1333500" imgH="6350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4438" y="4476750"/>
                        <a:ext cx="2076450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5" name="Object 4">
            <a:extLst>
              <a:ext uri="{FF2B5EF4-FFF2-40B4-BE49-F238E27FC236}">
                <a16:creationId xmlns:a16="http://schemas.microsoft.com/office/drawing/2014/main" id="{799A84CF-2446-4906-AF2E-BCF343463E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16513" y="5857875"/>
          <a:ext cx="3683000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1" name="Equation" r:id="rId8" imgW="3251200" imgH="469900" progId="Equation.DSMT4">
                  <p:embed/>
                </p:oleObj>
              </mc:Choice>
              <mc:Fallback>
                <p:oleObj name="Equation" r:id="rId8" imgW="3251200" imgH="4699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6513" y="5857875"/>
                        <a:ext cx="3683000" cy="573088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3333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6" name="Object 5">
            <a:extLst>
              <a:ext uri="{FF2B5EF4-FFF2-40B4-BE49-F238E27FC236}">
                <a16:creationId xmlns:a16="http://schemas.microsoft.com/office/drawing/2014/main" id="{2E21A540-614C-47DE-B792-A016604272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70313" y="2547938"/>
          <a:ext cx="1425575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2" name="Equation" r:id="rId10" imgW="927100" imgH="419100" progId="Equation.DSMT4">
                  <p:embed/>
                </p:oleObj>
              </mc:Choice>
              <mc:Fallback>
                <p:oleObj name="Equation" r:id="rId10" imgW="927100" imgH="4191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0313" y="2547938"/>
                        <a:ext cx="1425575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397" name="Picture 32" descr="05_12_Figure">
            <a:extLst>
              <a:ext uri="{FF2B5EF4-FFF2-40B4-BE49-F238E27FC236}">
                <a16:creationId xmlns:a16="http://schemas.microsoft.com/office/drawing/2014/main" id="{DCE96D4C-B8BB-434D-9018-A7050228A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838" y="4659313"/>
            <a:ext cx="1873250" cy="164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8" name="Picture 33" descr="05_11_Figure">
            <a:extLst>
              <a:ext uri="{FF2B5EF4-FFF2-40B4-BE49-F238E27FC236}">
                <a16:creationId xmlns:a16="http://schemas.microsoft.com/office/drawing/2014/main" id="{85E4EAD9-2A56-4C86-86E0-2F42C25E0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63" y="4668838"/>
            <a:ext cx="2724150" cy="179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074840D3-0891-4F53-90E0-F9BAEFA8EF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8288" y="79375"/>
            <a:ext cx="8685212" cy="579438"/>
          </a:xfrm>
        </p:spPr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Loop-the-Loop!</a:t>
            </a:r>
          </a:p>
        </p:txBody>
      </p:sp>
      <p:sp>
        <p:nvSpPr>
          <p:cNvPr id="18435" name="Rectangle 8">
            <a:extLst>
              <a:ext uri="{FF2B5EF4-FFF2-40B4-BE49-F238E27FC236}">
                <a16:creationId xmlns:a16="http://schemas.microsoft.com/office/drawing/2014/main" id="{C395DB9B-2A7D-4A25-910E-DCF9EACFDF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4300" y="736600"/>
            <a:ext cx="8566150" cy="3695700"/>
          </a:xfrm>
          <a:noFill/>
        </p:spPr>
        <p:txBody>
          <a:bodyPr anchor="ctr"/>
          <a:lstStyle/>
          <a:p>
            <a:pPr eaLnBrk="1" hangingPunct="1"/>
            <a:r>
              <a:rPr lang="en-US" altLang="zh-CN" sz="2200"/>
              <a:t>The two forces acting on the </a:t>
            </a:r>
            <a:r>
              <a:rPr lang="en-US" altLang="zh-TW" sz="2200">
                <a:ea typeface="PMingLiU" pitchFamily="18" charset="-120"/>
              </a:rPr>
              <a:t>roller-coaster </a:t>
            </a:r>
            <a:r>
              <a:rPr lang="en-US" altLang="zh-CN" sz="2200"/>
              <a:t>car are</a:t>
            </a:r>
            <a:r>
              <a:rPr lang="en-US" altLang="zh-TW" sz="2200">
                <a:ea typeface="PMingLiU" pitchFamily="18" charset="-120"/>
              </a:rPr>
              <a:t>:</a:t>
            </a:r>
            <a:r>
              <a:rPr lang="en-US" altLang="zh-CN" sz="2200"/>
              <a:t> </a:t>
            </a:r>
            <a:endParaRPr lang="en-US" altLang="zh-TW" sz="2200">
              <a:ea typeface="PMingLiU" pitchFamily="18" charset="-120"/>
            </a:endParaRPr>
          </a:p>
          <a:p>
            <a:pPr lvl="1" eaLnBrk="1" hangingPunct="1"/>
            <a:r>
              <a:rPr lang="en-US" altLang="zh-TW" sz="2000">
                <a:ea typeface="PMingLiU" pitchFamily="18" charset="-120"/>
              </a:rPr>
              <a:t>g</a:t>
            </a:r>
            <a:r>
              <a:rPr lang="en-US" altLang="zh-CN" sz="2000"/>
              <a:t>ravity</a:t>
            </a:r>
            <a:endParaRPr lang="en-US" altLang="zh-TW" sz="2000">
              <a:ea typeface="PMingLiU" pitchFamily="18" charset="-120"/>
            </a:endParaRPr>
          </a:p>
          <a:p>
            <a:pPr lvl="1" eaLnBrk="1" hangingPunct="1"/>
            <a:r>
              <a:rPr lang="en-US" altLang="zh-CN" sz="2000"/>
              <a:t>normal force</a:t>
            </a:r>
          </a:p>
          <a:p>
            <a:pPr eaLnBrk="1" hangingPunct="1"/>
            <a:r>
              <a:rPr lang="en-US" altLang="zh-CN" sz="2200"/>
              <a:t>Gravity is always downward, and the normal force is perpendicular to the track.</a:t>
            </a:r>
          </a:p>
          <a:p>
            <a:pPr eaLnBrk="1" hangingPunct="1"/>
            <a:r>
              <a:rPr lang="en-US" altLang="zh-TW" sz="2200">
                <a:ea typeface="PMingLiU" pitchFamily="18" charset="-120"/>
              </a:rPr>
              <a:t>At the position shown,</a:t>
            </a:r>
            <a:r>
              <a:rPr lang="en-US" altLang="zh-CN" sz="2200"/>
              <a:t> the two </a:t>
            </a:r>
            <a:r>
              <a:rPr lang="en-US" altLang="zh-TW" sz="2200">
                <a:ea typeface="PMingLiU" pitchFamily="18" charset="-120"/>
              </a:rPr>
              <a:t>forces </a:t>
            </a:r>
            <a:r>
              <a:rPr lang="en-US" altLang="zh-CN" sz="2200"/>
              <a:t>are at right angles:</a:t>
            </a:r>
          </a:p>
          <a:p>
            <a:pPr lvl="1" eaLnBrk="1" hangingPunct="1"/>
            <a:r>
              <a:rPr lang="en-US" altLang="zh-CN" sz="2000"/>
              <a:t>The normal force acts perpendicular to the car’s path, keeping its direction of motion changing.</a:t>
            </a:r>
          </a:p>
          <a:p>
            <a:pPr lvl="1" eaLnBrk="1" hangingPunct="1"/>
            <a:r>
              <a:rPr lang="en-US" altLang="zh-CN" sz="2000"/>
              <a:t>Gravity acts opposite the car’s velocity, slowing the car.</a:t>
            </a:r>
            <a:endParaRPr lang="en-US" altLang="zh-TW" sz="2000">
              <a:ea typeface="PMingLiU" pitchFamily="18" charset="-120"/>
            </a:endParaRPr>
          </a:p>
          <a:p>
            <a:pPr lvl="1" eaLnBrk="1" hangingPunct="1"/>
            <a:r>
              <a:rPr lang="en-US" altLang="zh-TW" sz="2000">
                <a:ea typeface="PMingLiU" pitchFamily="18" charset="-120"/>
              </a:rPr>
              <a:t>The net force is </a:t>
            </a:r>
            <a:r>
              <a:rPr lang="en-US" altLang="zh-TW" sz="2000" i="1">
                <a:ea typeface="PMingLiU" pitchFamily="18" charset="-120"/>
              </a:rPr>
              <a:t>not</a:t>
            </a:r>
            <a:r>
              <a:rPr lang="en-US" altLang="zh-TW" sz="2000">
                <a:ea typeface="PMingLiU" pitchFamily="18" charset="-120"/>
              </a:rPr>
              <a:t> toward the center</a:t>
            </a:r>
            <a:endParaRPr lang="en-US" altLang="zh-CN" sz="2000"/>
          </a:p>
        </p:txBody>
      </p:sp>
      <p:graphicFrame>
        <p:nvGraphicFramePr>
          <p:cNvPr id="18436" name="Object 2">
            <a:extLst>
              <a:ext uri="{FF2B5EF4-FFF2-40B4-BE49-F238E27FC236}">
                <a16:creationId xmlns:a16="http://schemas.microsoft.com/office/drawing/2014/main" id="{47897B34-75E0-41F8-9025-47661C52AB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0588" y="4721225"/>
          <a:ext cx="2155825" cy="102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8" name="Equation" r:id="rId4" imgW="1016000" imgH="482600" progId="Equation.DSMT4">
                  <p:embed/>
                </p:oleObj>
              </mc:Choice>
              <mc:Fallback>
                <p:oleObj name="Equation" r:id="rId4" imgW="1016000" imgH="4826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0588" y="4721225"/>
                        <a:ext cx="2155825" cy="1023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437" name="Picture 14" descr="05_15_FigureALTA">
            <a:extLst>
              <a:ext uri="{FF2B5EF4-FFF2-40B4-BE49-F238E27FC236}">
                <a16:creationId xmlns:a16="http://schemas.microsoft.com/office/drawing/2014/main" id="{13C4AF52-40B8-4F40-8737-0033E7063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475" y="4514850"/>
            <a:ext cx="3171825" cy="196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HA5Lect_template">
  <a:themeElements>
    <a:clrScheme name="HA5Lect_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HA5Lect_template">
      <a:majorFont>
        <a:latin typeface="Arial"/>
        <a:ea typeface="Times New Roman"/>
        <a:cs typeface="Times New Roman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0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05" charset="0"/>
          </a:defRPr>
        </a:defPPr>
      </a:lstStyle>
    </a:lnDef>
  </a:objectDefaults>
  <a:extraClrSchemeLst>
    <a:extraClrScheme>
      <a:clrScheme name="HA5Lec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5Lect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5Lect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5Lect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5Lect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5Lect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3673</TotalTime>
  <Words>954</Words>
  <Application>Microsoft Office PowerPoint</Application>
  <PresentationFormat>全屏显示(4:3)</PresentationFormat>
  <Paragraphs>186</Paragraphs>
  <Slides>26</Slides>
  <Notes>13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7" baseType="lpstr">
      <vt:lpstr>Times New Roman</vt:lpstr>
      <vt:lpstr>ＭＳ Ｐゴシック</vt:lpstr>
      <vt:lpstr>Arial</vt:lpstr>
      <vt:lpstr>PMingLiU</vt:lpstr>
      <vt:lpstr>Verdana</vt:lpstr>
      <vt:lpstr>SimSun</vt:lpstr>
      <vt:lpstr>Symbol</vt:lpstr>
      <vt:lpstr>Georgia</vt:lpstr>
      <vt:lpstr>HA5Lect_template</vt:lpstr>
      <vt:lpstr>MathType 5.0 Equation</vt:lpstr>
      <vt:lpstr>Microsoft Equation 3.0</vt:lpstr>
      <vt:lpstr>Using Newton’s Laws</vt:lpstr>
      <vt:lpstr>In this lecture you’ll learn</vt:lpstr>
      <vt:lpstr>Newton’s Second Law</vt:lpstr>
      <vt:lpstr>Conditions of Equilibrium for a Particle</vt:lpstr>
      <vt:lpstr>Conditions of Equilibrium for a Particle</vt:lpstr>
      <vt:lpstr>A Typical Problem: What’s the skier’s acceleration?  What’s the force the snow exerts on the skier?</vt:lpstr>
      <vt:lpstr>Multiple Objects</vt:lpstr>
      <vt:lpstr>Circular Motion</vt:lpstr>
      <vt:lpstr>Loop-the-Loop!</vt:lpstr>
      <vt:lpstr>Loop-the-Loop!</vt:lpstr>
      <vt:lpstr>Loop-the-Loop!</vt:lpstr>
      <vt:lpstr>Contact Forces &amp; Friction</vt:lpstr>
      <vt:lpstr>Two types of friction</vt:lpstr>
      <vt:lpstr>Coefficients of Friction</vt:lpstr>
      <vt:lpstr>Determine the Friction Coefficients</vt:lpstr>
      <vt:lpstr>Friction</vt:lpstr>
      <vt:lpstr>PowerPoint 演示文稿</vt:lpstr>
      <vt:lpstr>Solving Problems with Friction</vt:lpstr>
      <vt:lpstr>Problems with Friction: Examples</vt:lpstr>
      <vt:lpstr>PowerPoint 演示文稿</vt:lpstr>
      <vt:lpstr>Free Body Diagram</vt:lpstr>
      <vt:lpstr>Elastic Forces</vt:lpstr>
      <vt:lpstr>Drag Force &amp;Terminal Speed</vt:lpstr>
      <vt:lpstr>Summary</vt:lpstr>
      <vt:lpstr>Atwood Machine—Lab on Thursday</vt:lpstr>
      <vt:lpstr>Circular Motion—example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karlm</dc:creator>
  <cp:lastModifiedBy>张伯望</cp:lastModifiedBy>
  <cp:revision>469</cp:revision>
  <dcterms:created xsi:type="dcterms:W3CDTF">2002-11-25T02:35:13Z</dcterms:created>
  <dcterms:modified xsi:type="dcterms:W3CDTF">2017-09-07T11:27:59Z</dcterms:modified>
</cp:coreProperties>
</file>